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7" r:id="rId2"/>
    <p:sldId id="288" r:id="rId3"/>
    <p:sldId id="452" r:id="rId4"/>
    <p:sldId id="453" r:id="rId5"/>
    <p:sldId id="474" r:id="rId6"/>
    <p:sldId id="471" r:id="rId7"/>
    <p:sldId id="473" r:id="rId8"/>
    <p:sldId id="475" r:id="rId9"/>
    <p:sldId id="472" r:id="rId10"/>
    <p:sldId id="461" r:id="rId11"/>
    <p:sldId id="462" r:id="rId12"/>
    <p:sldId id="468" r:id="rId13"/>
    <p:sldId id="458" r:id="rId14"/>
    <p:sldId id="459" r:id="rId15"/>
    <p:sldId id="460" r:id="rId16"/>
    <p:sldId id="464" r:id="rId17"/>
    <p:sldId id="465" r:id="rId18"/>
    <p:sldId id="467" r:id="rId19"/>
    <p:sldId id="476" r:id="rId20"/>
  </p:sldIdLst>
  <p:sldSz cx="9144000" cy="6858000" type="screen4x3"/>
  <p:notesSz cx="6807200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aye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66FF"/>
    <a:srgbClr val="FF66CC"/>
    <a:srgbClr val="FF99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1960" autoAdjust="0"/>
  </p:normalViewPr>
  <p:slideViewPr>
    <p:cSldViewPr>
      <p:cViewPr>
        <p:scale>
          <a:sx n="70" d="100"/>
          <a:sy n="70" d="100"/>
        </p:scale>
        <p:origin x="-4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184" y="7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2249" tIns="46124" rIns="92249" bIns="46124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2249" tIns="46124" rIns="92249" bIns="46124" rtlCol="0"/>
          <a:lstStyle>
            <a:lvl1pPr algn="r">
              <a:defRPr sz="1200"/>
            </a:lvl1pPr>
          </a:lstStyle>
          <a:p>
            <a:pPr>
              <a:defRPr/>
            </a:pPr>
            <a:fld id="{8173C15E-23A1-489C-8FE6-4416B8F5B08F}" type="datetimeFigureOut">
              <a:rPr lang="en-US"/>
              <a:pPr>
                <a:defRPr/>
              </a:pPr>
              <a:t>9/20/2012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49575" cy="495300"/>
          </a:xfrm>
          <a:prstGeom prst="rect">
            <a:avLst/>
          </a:prstGeom>
        </p:spPr>
        <p:txBody>
          <a:bodyPr vert="horz" lIns="92249" tIns="46124" rIns="92249" bIns="4612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49575" cy="495300"/>
          </a:xfrm>
          <a:prstGeom prst="rect">
            <a:avLst/>
          </a:prstGeom>
        </p:spPr>
        <p:txBody>
          <a:bodyPr vert="horz" lIns="92249" tIns="46124" rIns="92249" bIns="46124" rtlCol="0" anchor="b"/>
          <a:lstStyle>
            <a:lvl1pPr algn="r">
              <a:defRPr sz="1200"/>
            </a:lvl1pPr>
          </a:lstStyle>
          <a:p>
            <a:pPr>
              <a:defRPr/>
            </a:pPr>
            <a:fld id="{2319B58B-F3B8-4B66-9EE0-BE3E06385E2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5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9" tIns="46124" rIns="92249" bIns="4612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9" tIns="46124" rIns="92249" bIns="461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9" tIns="46124" rIns="92249" bIns="46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9" tIns="46124" rIns="92249" bIns="4612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9" tIns="46124" rIns="92249" bIns="461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62C4C1-3931-4E18-B25D-3BE4B8C1714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027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AU" dirty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E1FE7-3186-43BF-A695-1D87F1E34614}" type="slidenum">
              <a:rPr lang="en-AU" smtClean="0"/>
              <a:pPr/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2C4C1-3931-4E18-B25D-3BE4B8C1714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065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7D0AB-AEEB-406F-A771-447B6763A6CD}" type="slidenum">
              <a:rPr lang="en-AU" smtClean="0"/>
              <a:pPr/>
              <a:t>12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7D0AB-AEEB-406F-A771-447B6763A6CD}" type="slidenum">
              <a:rPr lang="en-AU" smtClean="0"/>
              <a:pPr/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7D0AB-AEEB-406F-A771-447B6763A6CD}" type="slidenum">
              <a:rPr lang="en-AU" smtClean="0"/>
              <a:pPr/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F2A38-7F7F-4AB8-B489-8FE664BE4543}" type="slidenum">
              <a:rPr lang="en-AU"/>
              <a:pPr/>
              <a:t>4</a:t>
            </a:fld>
            <a:endParaRPr lang="en-A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F2A38-7F7F-4AB8-B489-8FE664BE4543}" type="slidenum">
              <a:rPr lang="en-AU"/>
              <a:pPr/>
              <a:t>5</a:t>
            </a:fld>
            <a:endParaRPr lang="en-A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F2A38-7F7F-4AB8-B489-8FE664BE4543}" type="slidenum">
              <a:rPr lang="en-AU"/>
              <a:pPr/>
              <a:t>6</a:t>
            </a:fld>
            <a:endParaRPr lang="en-A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F2A38-7F7F-4AB8-B489-8FE664BE4543}" type="slidenum">
              <a:rPr lang="en-AU"/>
              <a:pPr/>
              <a:t>7</a:t>
            </a:fld>
            <a:endParaRPr lang="en-A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F2A38-7F7F-4AB8-B489-8FE664BE4543}" type="slidenum">
              <a:rPr lang="en-AU"/>
              <a:pPr/>
              <a:t>8</a:t>
            </a:fld>
            <a:endParaRPr lang="en-A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F2A38-7F7F-4AB8-B489-8FE664BE4543}" type="slidenum">
              <a:rPr lang="en-AU"/>
              <a:pPr/>
              <a:t>9</a:t>
            </a:fld>
            <a:endParaRPr lang="en-A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1600200" indent="-228600">
              <a:buFont typeface="Wingdings" pitchFamily="2" charset="2"/>
              <a:buChar char="§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52536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pic>
        <p:nvPicPr>
          <p:cNvPr id="4100" name="Picture 4" descr="2221-powerpoint_amended16Nov_v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541338" y="-171450"/>
            <a:ext cx="9685338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5650" y="6262688"/>
            <a:ext cx="29146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19700" y="6262688"/>
            <a:ext cx="29146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84213" y="6308725"/>
            <a:ext cx="31686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 sz="1000">
                <a:solidFill>
                  <a:schemeClr val="bg1"/>
                </a:solidFill>
                <a:latin typeface="Times New Roman Bold" pitchFamily="18" charset="0"/>
              </a:rPr>
              <a:t>Australian Government</a:t>
            </a:r>
            <a:r>
              <a:rPr lang="en-AU" sz="1000" u="sng">
                <a:solidFill>
                  <a:schemeClr val="bg1"/>
                </a:solidFill>
                <a:latin typeface="Times New Roman Bold" pitchFamily="18" charset="0"/>
              </a:rPr>
              <a:t>        </a:t>
            </a:r>
          </a:p>
          <a:p>
            <a:pPr>
              <a:lnSpc>
                <a:spcPct val="65000"/>
              </a:lnSpc>
              <a:defRPr/>
            </a:pPr>
            <a:r>
              <a:rPr lang="en-AU" sz="1000">
                <a:solidFill>
                  <a:schemeClr val="bg1"/>
                </a:solidFill>
                <a:latin typeface="Times New Roman Bold" pitchFamily="18" charset="0"/>
              </a:rPr>
              <a:t>─────────</a:t>
            </a:r>
            <a:r>
              <a:rPr lang="en-AU" sz="1000">
                <a:solidFill>
                  <a:schemeClr val="bg1"/>
                </a:solidFill>
              </a:rPr>
              <a:t>──────────────────────</a:t>
            </a:r>
          </a:p>
          <a:p>
            <a:pPr>
              <a:lnSpc>
                <a:spcPct val="85000"/>
              </a:lnSpc>
              <a:defRPr/>
            </a:pPr>
            <a:r>
              <a:rPr lang="en-AU" sz="1000">
                <a:solidFill>
                  <a:schemeClr val="bg1"/>
                </a:solidFill>
                <a:latin typeface="Times New Roman Bold" pitchFamily="18" charset="0"/>
              </a:rPr>
              <a:t>Australian Safeguards and Non-Proliferation Office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15188" y="6215063"/>
            <a:ext cx="1357312" cy="5715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07E93B-0268-4351-A445-E9ED9254C1C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3400" y="4114800"/>
            <a:ext cx="784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/>
          </p:nvPr>
        </p:nvGraphicFramePr>
        <p:xfrm>
          <a:off x="4602163" y="1335088"/>
          <a:ext cx="36417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Chart" r:id="rId4" imgW="3676802" imgH="1162202" progId="MSGraph.Chart.8">
                  <p:embed followColorScheme="full"/>
                </p:oleObj>
              </mc:Choice>
              <mc:Fallback>
                <p:oleObj name="Chart" r:id="rId4" imgW="3676802" imgH="116220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1335088"/>
                        <a:ext cx="3641725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999366"/>
            <a:ext cx="837076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altLang="ja-JP" sz="4000" b="1" dirty="0" smtClean="0">
                <a:solidFill>
                  <a:schemeClr val="accent6"/>
                </a:solidFill>
                <a:ea typeface="ＭＳ Ｐゴシック" pitchFamily="34" charset="-128"/>
              </a:rPr>
              <a:t>Challenge of Transparency</a:t>
            </a:r>
          </a:p>
          <a:p>
            <a:pPr algn="ctr">
              <a:defRPr/>
            </a:pPr>
            <a:r>
              <a:rPr lang="en-AU" altLang="ja-JP" sz="4000" b="1" dirty="0" smtClean="0">
                <a:solidFill>
                  <a:schemeClr val="accent6"/>
                </a:solidFill>
                <a:ea typeface="ＭＳ Ｐゴシック" pitchFamily="34" charset="-128"/>
              </a:rPr>
              <a:t> in Nuclear Security</a:t>
            </a:r>
            <a:endParaRPr lang="en-AU" sz="40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180" y="4645025"/>
            <a:ext cx="721518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Dr Robert Floyd</a:t>
            </a:r>
            <a:endParaRPr lang="en-AU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AU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Director General</a:t>
            </a:r>
            <a:endParaRPr lang="en-AU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AU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Australian Safeguards and Non-Proliferation Office</a:t>
            </a:r>
          </a:p>
          <a:p>
            <a:pPr algn="ctr">
              <a:defRPr/>
            </a:pPr>
            <a:r>
              <a:rPr lang="en-AU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Department of Foreign Affairs and Trade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2708920"/>
            <a:ext cx="721518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800" b="1" dirty="0" smtClean="0">
                <a:latin typeface="Calibri" pitchFamily="34" charset="0"/>
                <a:cs typeface="Calibri" pitchFamily="34" charset="0"/>
              </a:rPr>
              <a:t>Senior Regulators Meeting</a:t>
            </a:r>
            <a:br>
              <a:rPr lang="en-AU" sz="2800" b="1" dirty="0" smtClean="0">
                <a:latin typeface="Calibri" pitchFamily="34" charset="0"/>
                <a:cs typeface="Calibri" pitchFamily="34" charset="0"/>
              </a:rPr>
            </a:br>
            <a:r>
              <a:rPr lang="en-AU" sz="2800" b="1" dirty="0" smtClean="0">
                <a:latin typeface="Calibri" pitchFamily="34" charset="0"/>
                <a:cs typeface="Calibri" pitchFamily="34" charset="0"/>
              </a:rPr>
              <a:t>IAEA, Vienna</a:t>
            </a:r>
          </a:p>
          <a:p>
            <a:pPr algn="ctr">
              <a:defRPr/>
            </a:pPr>
            <a:r>
              <a:rPr lang="en-AU" sz="2800" b="1" dirty="0" smtClean="0">
                <a:latin typeface="Calibri" pitchFamily="34" charset="0"/>
                <a:cs typeface="Calibri" pitchFamily="34" charset="0"/>
              </a:rPr>
              <a:t>September 2012</a:t>
            </a:r>
            <a:endParaRPr lang="en-AU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0"/>
            <a:ext cx="849694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Why </a:t>
            </a:r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Transparency and Accountability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206680" cy="482724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Promotes a learning community</a:t>
            </a:r>
          </a:p>
          <a:p>
            <a:pPr lvl="1">
              <a:lnSpc>
                <a:spcPct val="90000"/>
              </a:lnSpc>
            </a:pPr>
            <a:r>
              <a:rPr lang="en-AU" dirty="0">
                <a:latin typeface="Calibri" pitchFamily="34" charset="0"/>
                <a:cs typeface="Calibri" pitchFamily="34" charset="0"/>
              </a:rPr>
              <a:t>Share experiences and learn among 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peers</a:t>
            </a:r>
            <a:endParaRPr lang="en-AU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Confidence building measure</a:t>
            </a:r>
          </a:p>
          <a:p>
            <a:pPr lvl="1">
              <a:lnSpc>
                <a:spcPct val="90000"/>
              </a:lnSpc>
            </a:pPr>
            <a:r>
              <a:rPr lang="en-AU" dirty="0">
                <a:latin typeface="Calibri" pitchFamily="34" charset="0"/>
                <a:cs typeface="Calibri" pitchFamily="34" charset="0"/>
              </a:rPr>
              <a:t>I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nternal and external assurance</a:t>
            </a:r>
          </a:p>
          <a:p>
            <a:pPr lvl="2">
              <a:lnSpc>
                <a:spcPct val="90000"/>
              </a:lnSpc>
            </a:pPr>
            <a:r>
              <a:rPr lang="en-AU" sz="2800" dirty="0" smtClean="0">
                <a:latin typeface="Calibri" pitchFamily="34" charset="0"/>
                <a:cs typeface="Calibri" pitchFamily="34" charset="0"/>
              </a:rPr>
              <a:t>Public</a:t>
            </a:r>
            <a:endParaRPr lang="en-AU" sz="2800" dirty="0">
              <a:latin typeface="Calibri" pitchFamily="34" charset="0"/>
              <a:cs typeface="Calibri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AU" sz="2800" dirty="0" smtClean="0">
                <a:latin typeface="Calibri" pitchFamily="34" charset="0"/>
                <a:cs typeface="Calibri" pitchFamily="34" charset="0"/>
              </a:rPr>
              <a:t>Between States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>
                <a:latin typeface="Calibri" pitchFamily="34" charset="0"/>
                <a:cs typeface="Calibri" pitchFamily="34" charset="0"/>
              </a:rPr>
              <a:t>L</a:t>
            </a: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egal </a:t>
            </a:r>
            <a:r>
              <a:rPr lang="en-AU" b="0" dirty="0">
                <a:effectLst/>
                <a:latin typeface="Calibri" pitchFamily="34" charset="0"/>
                <a:cs typeface="Calibri" pitchFamily="34" charset="0"/>
              </a:rPr>
              <a:t>minimum is not </a:t>
            </a: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enough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Consequences of poor nuclear safety, safeguards or security are global</a:t>
            </a:r>
            <a:endParaRPr lang="en-AU" b="0" dirty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b="0" dirty="0">
              <a:effectLst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63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0"/>
            <a:ext cx="849694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Risks of lack of accountability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206680" cy="497125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AU" u="sng" dirty="0" smtClean="0">
                <a:latin typeface="Calibri" pitchFamily="34" charset="0"/>
                <a:cs typeface="Calibri" pitchFamily="34" charset="0"/>
              </a:rPr>
              <a:t>Internal</a:t>
            </a:r>
            <a:endParaRPr lang="en-AU" b="0" u="sng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Allows complacency and masks underperformance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Lack of incentive to improve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Repeated mistakes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Loss of opportunity to be more effective and efficient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AU" u="sng" dirty="0" smtClean="0">
                <a:latin typeface="Calibri" pitchFamily="34" charset="0"/>
                <a:cs typeface="Calibri" pitchFamily="34" charset="0"/>
              </a:rPr>
              <a:t>External</a:t>
            </a:r>
          </a:p>
          <a:p>
            <a:pPr>
              <a:lnSpc>
                <a:spcPct val="90000"/>
              </a:lnSpc>
            </a:pPr>
            <a:r>
              <a:rPr lang="en-AU" dirty="0">
                <a:latin typeface="Calibri" pitchFamily="34" charset="0"/>
                <a:cs typeface="Calibri" pitchFamily="34" charset="0"/>
              </a:rPr>
              <a:t>Lack of international confidence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Limits credibility</a:t>
            </a:r>
            <a:endParaRPr lang="en-AU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b="0" dirty="0">
              <a:effectLst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b="0" dirty="0">
              <a:effectLst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24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15313" y="6308725"/>
            <a:ext cx="58578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0CCB880-C141-4D02-84CF-1970F964EE13}" type="slidenum">
              <a:rPr lang="en-AU" sz="2000" smtClean="0">
                <a:solidFill>
                  <a:schemeClr val="tx1"/>
                </a:solidFill>
              </a:rPr>
              <a:pPr/>
              <a:t>12</a:t>
            </a:fld>
            <a:endParaRPr lang="en-AU" sz="20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2707" y="60184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Calibri" pitchFamily="34" charset="0"/>
                <a:cs typeface="Calibri" pitchFamily="34" charset="0"/>
              </a:rPr>
              <a:t>Safeguards</a:t>
            </a:r>
            <a:endParaRPr lang="en-A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2864" y="60184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Calibri" pitchFamily="34" charset="0"/>
                <a:cs typeface="Calibri" pitchFamily="34" charset="0"/>
              </a:rPr>
              <a:t>Security</a:t>
            </a:r>
            <a:endParaRPr lang="en-A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1118" y="601848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Calibri" pitchFamily="34" charset="0"/>
                <a:cs typeface="Calibri" pitchFamily="34" charset="0"/>
              </a:rPr>
              <a:t>Safety</a:t>
            </a:r>
            <a:endParaRPr lang="en-AU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85083" y="1844824"/>
            <a:ext cx="1368152" cy="3724302"/>
            <a:chOff x="2885083" y="1844824"/>
            <a:chExt cx="1368152" cy="3724302"/>
          </a:xfrm>
        </p:grpSpPr>
        <p:sp>
          <p:nvSpPr>
            <p:cNvPr id="4" name="Rectangle 3"/>
            <p:cNvSpPr/>
            <p:nvPr/>
          </p:nvSpPr>
          <p:spPr bwMode="auto">
            <a:xfrm>
              <a:off x="2885083" y="3212976"/>
              <a:ext cx="1368152" cy="235615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85083" y="2492896"/>
              <a:ext cx="1368152" cy="7200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885083" y="1844824"/>
              <a:ext cx="1368152" cy="64807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880280" y="3925520"/>
            <a:ext cx="1368152" cy="1636228"/>
            <a:chOff x="5880280" y="3925520"/>
            <a:chExt cx="1368152" cy="1636228"/>
          </a:xfrm>
        </p:grpSpPr>
        <p:sp>
          <p:nvSpPr>
            <p:cNvPr id="9" name="Rectangle 8"/>
            <p:cNvSpPr/>
            <p:nvPr/>
          </p:nvSpPr>
          <p:spPr bwMode="auto">
            <a:xfrm>
              <a:off x="5880280" y="5179450"/>
              <a:ext cx="1368152" cy="38229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880280" y="4230301"/>
              <a:ext cx="1368152" cy="95927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880280" y="3925520"/>
              <a:ext cx="1368152" cy="30065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 bwMode="auto">
          <a:xfrm>
            <a:off x="289082" y="4089695"/>
            <a:ext cx="2062894" cy="14720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dirty="0"/>
              <a:t>Rules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Treaties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Conventions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3759" y="2913639"/>
            <a:ext cx="2068217" cy="11807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Standards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89082" y="1623472"/>
            <a:ext cx="2062894" cy="12826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Transparency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082" y="423143"/>
            <a:ext cx="2068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Calibri" pitchFamily="34" charset="0"/>
                <a:cs typeface="Calibri" pitchFamily="34" charset="0"/>
              </a:rPr>
              <a:t>Accountability &amp; Assurance</a:t>
            </a:r>
            <a:endParaRPr lang="en-AU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80512" y="1842817"/>
            <a:ext cx="1368152" cy="3731838"/>
            <a:chOff x="4380512" y="1842817"/>
            <a:chExt cx="1368152" cy="3731838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380512" y="5306737"/>
              <a:ext cx="1368152" cy="26791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380512" y="3156377"/>
              <a:ext cx="1368152" cy="215890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380512" y="1842817"/>
              <a:ext cx="1368152" cy="1308989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046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0"/>
            <a:ext cx="849694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Transparency and Accountability:</a:t>
            </a:r>
            <a:b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Nuclear Safeguards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206680" cy="497125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Respect legal requirements and safeguards obligations (i.e. NPT and safeguards agreements)</a:t>
            </a:r>
            <a:endParaRPr lang="en-AU" b="0" dirty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IAEA conclusions regarding absence of undeclared activities and material </a:t>
            </a:r>
          </a:p>
          <a:p>
            <a:pPr>
              <a:lnSpc>
                <a:spcPct val="90000"/>
              </a:lnSpc>
            </a:pPr>
            <a:r>
              <a:rPr lang="en-AU" dirty="0">
                <a:latin typeface="Calibri" pitchFamily="34" charset="0"/>
                <a:cs typeface="Calibri" pitchFamily="34" charset="0"/>
              </a:rPr>
              <a:t>Additional 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Protocol – Additional Openness and Transparency</a:t>
            </a:r>
          </a:p>
          <a:p>
            <a:pPr>
              <a:lnSpc>
                <a:spcPct val="90000"/>
              </a:lnSpc>
            </a:pP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Public reporting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Transparency by MS and the IAEA provides mutual benefits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AU" b="0" dirty="0">
              <a:effectLst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23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0"/>
            <a:ext cx="849694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Transparency and Accountability:</a:t>
            </a:r>
            <a:b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Nuclear Safety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206680" cy="497125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Few requirements in Safety Convention but contains peer review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ea typeface="Calibri"/>
              </a:rPr>
              <a:t>Voluntary Mechanisms (OSART) </a:t>
            </a:r>
            <a:r>
              <a:rPr lang="en-US" dirty="0">
                <a:latin typeface="Calibri"/>
                <a:ea typeface="Calibri"/>
              </a:rPr>
              <a:t>o</a:t>
            </a:r>
            <a:r>
              <a:rPr lang="en-US" dirty="0" smtClean="0">
                <a:latin typeface="Calibri"/>
                <a:ea typeface="Calibri"/>
              </a:rPr>
              <a:t>perational for </a:t>
            </a:r>
            <a:r>
              <a:rPr lang="en-US" dirty="0">
                <a:latin typeface="Calibri"/>
                <a:ea typeface="Calibri"/>
              </a:rPr>
              <a:t>some 30 years</a:t>
            </a: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Enhancement following nuclear accidents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Nuclear Safety culture most open of the 3Ss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“Prime responsibility for safety rests with the </a:t>
            </a:r>
            <a:r>
              <a:rPr lang="en-AU" b="1" dirty="0">
                <a:latin typeface="Calibri" pitchFamily="34" charset="0"/>
                <a:cs typeface="Calibri" pitchFamily="34" charset="0"/>
              </a:rPr>
              <a:t>L</a:t>
            </a:r>
            <a:r>
              <a:rPr lang="en-AU" b="1" dirty="0" smtClean="0">
                <a:latin typeface="Calibri" pitchFamily="34" charset="0"/>
                <a:cs typeface="Calibri" pitchFamily="34" charset="0"/>
              </a:rPr>
              <a:t>icensee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” (Safety fundamentals)</a:t>
            </a:r>
            <a:endParaRPr lang="en-AU" b="0" dirty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21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0"/>
            <a:ext cx="849694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Transparency and Accountability:</a:t>
            </a:r>
            <a:b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Nuclear Security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2040"/>
            <a:ext cx="8206680" cy="51152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>
                <a:latin typeface="Calibri" pitchFamily="34" charset="0"/>
                <a:cs typeface="Calibri" pitchFamily="34" charset="0"/>
              </a:rPr>
              <a:t>Few (detailed) legal 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requirements</a:t>
            </a:r>
            <a:endParaRPr lang="en-AU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Confidentiality is a fundamental </a:t>
            </a:r>
            <a:r>
              <a:rPr lang="en-AU" dirty="0">
                <a:latin typeface="Calibri" pitchFamily="34" charset="0"/>
                <a:cs typeface="Calibri" pitchFamily="34" charset="0"/>
              </a:rPr>
              <a:t>p</a:t>
            </a: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rinciple of nuclear security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“Responsibility rests with the </a:t>
            </a:r>
            <a:r>
              <a:rPr lang="en-AU" b="1" dirty="0" smtClean="0">
                <a:latin typeface="Calibri" pitchFamily="34" charset="0"/>
                <a:cs typeface="Calibri" pitchFamily="34" charset="0"/>
              </a:rPr>
              <a:t>State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State accountability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Limited history of openness or peer review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 IPPAS missions and bilateral arrangements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AU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AU" b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Is there a case for greater t</a:t>
            </a:r>
            <a:r>
              <a:rPr lang="en-A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ransparency and accountability </a:t>
            </a:r>
            <a:r>
              <a:rPr lang="en-AU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en-A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nuclear security</a:t>
            </a:r>
            <a:r>
              <a:rPr lang="en-AU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AU" b="0" dirty="0" smtClean="0">
              <a:effectLst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b="0" dirty="0">
              <a:effectLst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63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0"/>
            <a:ext cx="849694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How to cope with limitations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7920880" cy="504326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Can regulators report on poor security performance without revealing vulnerabilities, even after they are rectified?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Limit the details of a vulnerability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Broadened assessment (e.g. above/below expectations)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Reporting on security culture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Regulator accountability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Need to translate </a:t>
            </a:r>
            <a:r>
              <a:rPr lang="en-AU" dirty="0">
                <a:latin typeface="Calibri" pitchFamily="34" charset="0"/>
                <a:cs typeface="Calibri" pitchFamily="34" charset="0"/>
              </a:rPr>
              <a:t>i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nternal accountability to external assurance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b="0" dirty="0">
              <a:effectLst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b="0" dirty="0">
              <a:effectLst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5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72008"/>
            <a:ext cx="8496944" cy="8367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Transparency and Accountability:</a:t>
            </a:r>
            <a:b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Options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206680" cy="53285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Targeted Transparency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Publish Regulations, Programs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Don’t reveal specific vulnerabilities</a:t>
            </a:r>
            <a:endParaRPr lang="en-AU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 dirty="0" smtClean="0">
                <a:effectLst/>
                <a:latin typeface="Calibri" pitchFamily="34" charset="0"/>
                <a:cs typeface="Calibri" pitchFamily="34" charset="0"/>
              </a:rPr>
              <a:t>Measured Openness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Peer review (e.g. IPPAS)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Use of trusted partners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Report generalised </a:t>
            </a:r>
            <a:r>
              <a:rPr lang="en-AU" dirty="0">
                <a:latin typeface="Calibri" pitchFamily="34" charset="0"/>
                <a:cs typeface="Calibri" pitchFamily="34" charset="0"/>
              </a:rPr>
              <a:t>outcomes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>
                <a:latin typeface="Calibri" pitchFamily="34" charset="0"/>
                <a:cs typeface="Calibri" pitchFamily="34" charset="0"/>
              </a:rPr>
              <a:t>Multiple layers </a:t>
            </a:r>
          </a:p>
          <a:p>
            <a:pPr lvl="1">
              <a:lnSpc>
                <a:spcPct val="90000"/>
              </a:lnSpc>
              <a:buFont typeface="Calibri" pitchFamily="34" charset="0"/>
              <a:buChar char="−"/>
            </a:pPr>
            <a:r>
              <a:rPr lang="en-AU" dirty="0">
                <a:latin typeface="Calibri" pitchFamily="34" charset="0"/>
                <a:cs typeface="Calibri" pitchFamily="34" charset="0"/>
              </a:rPr>
              <a:t>Internal and 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international </a:t>
            </a:r>
            <a:endParaRPr lang="en-AU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AU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72008"/>
            <a:ext cx="8496944" cy="8367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Transparency and Accountability:</a:t>
            </a:r>
            <a:b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Options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206680" cy="53285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Bilateral and Regional Collaboration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Internationalisation of nuclear activities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Incentives</a:t>
            </a:r>
            <a:r>
              <a:rPr lang="en-AU" dirty="0">
                <a:latin typeface="Calibri" pitchFamily="34" charset="0"/>
                <a:cs typeface="Calibri" pitchFamily="34" charset="0"/>
              </a:rPr>
              <a:t> 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for transparency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NTI Index - measured </a:t>
            </a:r>
            <a:r>
              <a:rPr lang="en-AU" dirty="0">
                <a:latin typeface="Calibri" pitchFamily="34" charset="0"/>
                <a:cs typeface="Calibri" pitchFamily="34" charset="0"/>
              </a:rPr>
              <a:t>nuclear security assurance without  revealing specific 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security measures</a:t>
            </a:r>
            <a:endParaRPr lang="en-AU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72008"/>
            <a:ext cx="8496944" cy="8367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Conclusions</a:t>
            </a:r>
            <a:endParaRPr lang="en-AU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206680" cy="53285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Nuclear security has less transparency and accountability than safeguards or safety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Legitimate limitations to transparency and accountability on nuclear security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Limited transparency and accountability leads to limited public and international assurance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Calibri" pitchFamily="34" charset="0"/>
                <a:cs typeface="Calibri" pitchFamily="34" charset="0"/>
              </a:rPr>
              <a:t>Transparency 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AU" smtClean="0">
                <a:latin typeface="Calibri" pitchFamily="34" charset="0"/>
                <a:cs typeface="Calibri" pitchFamily="34" charset="0"/>
              </a:rPr>
              <a:t>not an absolute</a:t>
            </a: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A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en-AU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we do more with targeted transparency and measured </a:t>
            </a:r>
            <a:r>
              <a:rPr lang="en-A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openness?</a:t>
            </a:r>
            <a:endParaRPr lang="en-AU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endParaRPr lang="en-AU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15313" y="6308725"/>
            <a:ext cx="58578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0CCB880-C141-4D02-84CF-1970F964EE13}" type="slidenum">
              <a:rPr lang="en-AU" sz="2000" smtClean="0">
                <a:solidFill>
                  <a:schemeClr val="tx1"/>
                </a:solidFill>
              </a:rPr>
              <a:pPr/>
              <a:t>2</a:t>
            </a:fld>
            <a:endParaRPr lang="en-AU" sz="2000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7920880" cy="4857750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spcAft>
                <a:spcPct val="60000"/>
              </a:spcAft>
              <a:buFont typeface="+mj-lt"/>
              <a:buAutoNum type="arabicPeriod"/>
            </a:pPr>
            <a:r>
              <a:rPr lang="en-AU" sz="2800" dirty="0" smtClean="0">
                <a:latin typeface="Calibri" pitchFamily="34" charset="0"/>
                <a:cs typeface="Calibri" pitchFamily="34" charset="0"/>
              </a:rPr>
              <a:t>What is transparency and accountability?</a:t>
            </a:r>
          </a:p>
          <a:p>
            <a:pPr marL="514350" indent="-514350" eaLnBrk="1" hangingPunct="1">
              <a:lnSpc>
                <a:spcPct val="120000"/>
              </a:lnSpc>
              <a:spcAft>
                <a:spcPct val="60000"/>
              </a:spcAft>
              <a:buFont typeface="+mj-lt"/>
              <a:buAutoNum type="arabicPeriod"/>
            </a:pPr>
            <a:r>
              <a:rPr lang="en-AU" sz="2800" dirty="0" smtClean="0">
                <a:latin typeface="Calibri" pitchFamily="34" charset="0"/>
                <a:cs typeface="Calibri" pitchFamily="34" charset="0"/>
              </a:rPr>
              <a:t>Benefits/Limitations as applied to Safeguards, Safety and Security</a:t>
            </a:r>
          </a:p>
          <a:p>
            <a:pPr marL="514350" indent="-514350" eaLnBrk="1" hangingPunct="1">
              <a:lnSpc>
                <a:spcPct val="120000"/>
              </a:lnSpc>
              <a:spcAft>
                <a:spcPct val="60000"/>
              </a:spcAft>
              <a:buFont typeface="+mj-lt"/>
              <a:buAutoNum type="arabicPeriod"/>
            </a:pPr>
            <a:r>
              <a:rPr lang="en-AU" sz="2800" dirty="0" smtClean="0">
                <a:latin typeface="Calibri" pitchFamily="34" charset="0"/>
                <a:cs typeface="Calibri" pitchFamily="34" charset="0"/>
              </a:rPr>
              <a:t>Options for enhancing transparency </a:t>
            </a:r>
            <a:r>
              <a:rPr lang="en-AU" sz="28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AU" sz="2800" dirty="0" smtClean="0">
                <a:latin typeface="Calibri" pitchFamily="34" charset="0"/>
                <a:cs typeface="Calibri" pitchFamily="34" charset="0"/>
              </a:rPr>
              <a:t>accountability</a:t>
            </a:r>
            <a:endParaRPr lang="en-AU" sz="2800" dirty="0"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>
              <a:lnSpc>
                <a:spcPct val="120000"/>
              </a:lnSpc>
              <a:spcAft>
                <a:spcPct val="60000"/>
              </a:spcAft>
              <a:buFont typeface="+mj-lt"/>
              <a:buAutoNum type="arabicPeriod"/>
            </a:pPr>
            <a:endParaRPr lang="en-AU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>
              <a:lnSpc>
                <a:spcPct val="120000"/>
              </a:lnSpc>
              <a:spcAft>
                <a:spcPct val="60000"/>
              </a:spcAft>
              <a:buFont typeface="+mj-lt"/>
              <a:buAutoNum type="arabicPeriod"/>
            </a:pPr>
            <a:endParaRPr lang="en-AU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6" name="Title 4"/>
          <p:cNvSpPr>
            <a:spLocks noGrp="1"/>
          </p:cNvSpPr>
          <p:nvPr>
            <p:ph type="title"/>
          </p:nvPr>
        </p:nvSpPr>
        <p:spPr>
          <a:xfrm>
            <a:off x="250825" y="109538"/>
            <a:ext cx="7273925" cy="94319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Outline</a:t>
            </a:r>
            <a:endParaRPr lang="en-AU" sz="36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15313" y="6308725"/>
            <a:ext cx="58578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0CCB880-C141-4D02-84CF-1970F964EE13}" type="slidenum">
              <a:rPr lang="en-AU" sz="2000" smtClean="0">
                <a:solidFill>
                  <a:schemeClr val="tx1"/>
                </a:solidFill>
              </a:rPr>
              <a:pPr/>
              <a:t>3</a:t>
            </a:fld>
            <a:endParaRPr lang="en-AU" sz="2000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7820025" cy="48577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60000"/>
              </a:spcAft>
            </a:pPr>
            <a:r>
              <a:rPr lang="en-AU" sz="2800" dirty="0" smtClean="0">
                <a:latin typeface="Calibri" pitchFamily="34" charset="0"/>
                <a:cs typeface="Calibri" pitchFamily="34" charset="0"/>
              </a:rPr>
              <a:t>Many authors calling for more transparency and accountability in nuclear security in wake of nuclear security summits</a:t>
            </a:r>
          </a:p>
          <a:p>
            <a:pPr eaLnBrk="1" hangingPunct="1">
              <a:lnSpc>
                <a:spcPct val="120000"/>
              </a:lnSpc>
              <a:spcAft>
                <a:spcPct val="60000"/>
              </a:spcAft>
            </a:pPr>
            <a:r>
              <a:rPr lang="en-AU" sz="2800" dirty="0" smtClean="0">
                <a:latin typeface="Calibri" pitchFamily="34" charset="0"/>
                <a:cs typeface="Calibri" pitchFamily="34" charset="0"/>
              </a:rPr>
              <a:t>The “court of public opinion” affected by nuclear incidents and accidents</a:t>
            </a:r>
          </a:p>
          <a:p>
            <a:pPr eaLnBrk="1" hangingPunct="1">
              <a:lnSpc>
                <a:spcPct val="120000"/>
              </a:lnSpc>
              <a:spcAft>
                <a:spcPct val="60000"/>
              </a:spcAft>
            </a:pPr>
            <a:r>
              <a:rPr lang="en-AU" sz="2800" dirty="0" smtClean="0">
                <a:latin typeface="Calibri" pitchFamily="34" charset="0"/>
                <a:cs typeface="Calibri" pitchFamily="34" charset="0"/>
              </a:rPr>
              <a:t>Operational problems with full openness and transparency of nuclear security</a:t>
            </a:r>
          </a:p>
        </p:txBody>
      </p:sp>
      <p:sp>
        <p:nvSpPr>
          <p:cNvPr id="18436" name="Title 4"/>
          <p:cNvSpPr>
            <a:spLocks noGrp="1"/>
          </p:cNvSpPr>
          <p:nvPr>
            <p:ph type="title"/>
          </p:nvPr>
        </p:nvSpPr>
        <p:spPr>
          <a:xfrm>
            <a:off x="250825" y="109538"/>
            <a:ext cx="7273925" cy="94319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Background</a:t>
            </a:r>
            <a:endParaRPr lang="en-AU" sz="36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6" y="0"/>
            <a:ext cx="7176498" cy="1143000"/>
          </a:xfrm>
        </p:spPr>
        <p:txBody>
          <a:bodyPr/>
          <a:lstStyle/>
          <a:p>
            <a:pPr eaLnBrk="1" hangingPunct="1"/>
            <a:r>
              <a:rPr lang="en-AU" altLang="zh-CN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Transparency, Openness and Accountability</a:t>
            </a:r>
            <a:endParaRPr lang="en-US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47338"/>
            <a:ext cx="5832475" cy="17286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AU" sz="2800" b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Transparency: </a:t>
            </a:r>
            <a:r>
              <a:rPr lang="en-AU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 state of openness, communication and accountability that enhances public and international confidence and understanding. </a:t>
            </a:r>
            <a:endParaRPr lang="en-AU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0000"/>
              </a:lnSpc>
            </a:pPr>
            <a:endParaRPr lang="en-AU" b="0" dirty="0">
              <a:effectLst/>
            </a:endParaRPr>
          </a:p>
        </p:txBody>
      </p:sp>
      <p:pic>
        <p:nvPicPr>
          <p:cNvPr id="137221" name="Picture 5" descr="MCj03893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81" y="2941055"/>
            <a:ext cx="1214437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1664855" y="3156955"/>
            <a:ext cx="669614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Openness:</a:t>
            </a:r>
            <a:r>
              <a:rPr lang="en-AU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 subset of transparency - the </a:t>
            </a:r>
            <a:r>
              <a:rPr lang="en-AU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provision </a:t>
            </a:r>
            <a:r>
              <a:rPr lang="en-AU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of information </a:t>
            </a:r>
            <a:r>
              <a:rPr lang="en-AU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and/or </a:t>
            </a:r>
            <a:r>
              <a:rPr lang="en-AU" sz="28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access</a:t>
            </a:r>
            <a:endParaRPr lang="en-US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7225" name="Picture 9" descr="MCj010496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557338"/>
            <a:ext cx="1357312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20" name="Picture 4" descr="MCj038938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146" y="871630"/>
            <a:ext cx="2210396" cy="216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2482" y="4453943"/>
            <a:ext cx="8393974" cy="171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r>
              <a:rPr lang="en-AU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Accountability: </a:t>
            </a:r>
            <a:r>
              <a:rPr lang="en-AU" sz="2800" dirty="0" smtClean="0">
                <a:latin typeface="Calibri" pitchFamily="34" charset="0"/>
                <a:cs typeface="Calibri" pitchFamily="34" charset="0"/>
              </a:rPr>
              <a:t>confirming actions taken relating to requirements and/or other standards.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AU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Assurance:</a:t>
            </a:r>
            <a:r>
              <a:rPr lang="en-AU" sz="2800" dirty="0" smtClean="0">
                <a:latin typeface="Calibri" pitchFamily="34" charset="0"/>
                <a:cs typeface="Calibri" pitchFamily="34" charset="0"/>
              </a:rPr>
              <a:t> the outcome of transparency/accountability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43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872111" y="2116914"/>
            <a:ext cx="1848663" cy="15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6" y="0"/>
            <a:ext cx="7289458" cy="1143000"/>
          </a:xfrm>
        </p:spPr>
        <p:txBody>
          <a:bodyPr/>
          <a:lstStyle/>
          <a:p>
            <a:pPr eaLnBrk="1" hangingPunct="1"/>
            <a:r>
              <a:rPr lang="en-AU" altLang="zh-CN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Scaled Transparency and Openness</a:t>
            </a:r>
            <a:endParaRPr lang="en-US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56680" y="1738628"/>
            <a:ext cx="2829414" cy="2764371"/>
            <a:chOff x="49" y="2115"/>
            <a:chExt cx="1392" cy="136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" y="2115"/>
              <a:ext cx="139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54836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3698018" y="2103266"/>
            <a:ext cx="1848663" cy="15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885759" y="2116914"/>
            <a:ext cx="1848663" cy="15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6" y="0"/>
            <a:ext cx="7289458" cy="1143000"/>
          </a:xfrm>
        </p:spPr>
        <p:txBody>
          <a:bodyPr/>
          <a:lstStyle/>
          <a:p>
            <a:pPr eaLnBrk="1" hangingPunct="1"/>
            <a:r>
              <a:rPr lang="en-AU" altLang="zh-CN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Scaled Transparency and Openness</a:t>
            </a:r>
            <a:endParaRPr lang="en-US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56680" y="1738628"/>
            <a:ext cx="2829414" cy="2764371"/>
            <a:chOff x="49" y="2115"/>
            <a:chExt cx="1392" cy="136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" y="2115"/>
              <a:ext cx="139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3192979" y="1738628"/>
            <a:ext cx="2784398" cy="2721576"/>
            <a:chOff x="56" y="2128"/>
            <a:chExt cx="1374" cy="1343"/>
          </a:xfrm>
        </p:grpSpPr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94482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scaling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3698018" y="2103266"/>
            <a:ext cx="1848662" cy="1560151"/>
          </a:xfrm>
          <a:prstGeom prst="rect">
            <a:avLst/>
          </a:prstGeom>
          <a:noFill/>
          <a:effectLst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885759" y="2116914"/>
            <a:ext cx="1848663" cy="15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6" y="0"/>
            <a:ext cx="7289458" cy="1143000"/>
          </a:xfrm>
        </p:spPr>
        <p:txBody>
          <a:bodyPr/>
          <a:lstStyle/>
          <a:p>
            <a:pPr eaLnBrk="1" hangingPunct="1"/>
            <a:r>
              <a:rPr lang="en-AU" altLang="zh-CN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Scaled Transparency and Openness</a:t>
            </a:r>
            <a:endParaRPr lang="en-US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56680" y="1738628"/>
            <a:ext cx="2829414" cy="2764371"/>
            <a:chOff x="49" y="2115"/>
            <a:chExt cx="1392" cy="136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" y="2115"/>
              <a:ext cx="139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3192979" y="1738628"/>
            <a:ext cx="2784398" cy="2721576"/>
            <a:chOff x="56" y="2128"/>
            <a:chExt cx="1374" cy="1343"/>
          </a:xfrm>
        </p:grpSpPr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938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scaling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3698018" y="2103266"/>
            <a:ext cx="1848662" cy="1560151"/>
          </a:xfrm>
          <a:prstGeom prst="rect">
            <a:avLst/>
          </a:prstGeom>
          <a:noFill/>
          <a:effectLst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885759" y="2116914"/>
            <a:ext cx="1848663" cy="15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6" y="0"/>
            <a:ext cx="7289458" cy="1143000"/>
          </a:xfrm>
        </p:spPr>
        <p:txBody>
          <a:bodyPr/>
          <a:lstStyle/>
          <a:p>
            <a:pPr eaLnBrk="1" hangingPunct="1"/>
            <a:r>
              <a:rPr lang="en-AU" altLang="zh-CN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Scaled Transparency and Openness</a:t>
            </a:r>
            <a:endParaRPr lang="en-US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56680" y="1738628"/>
            <a:ext cx="2829414" cy="2764371"/>
            <a:chOff x="49" y="2115"/>
            <a:chExt cx="1392" cy="136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" y="2115"/>
              <a:ext cx="139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3192979" y="1738628"/>
            <a:ext cx="2784398" cy="2721576"/>
            <a:chOff x="56" y="2128"/>
            <a:chExt cx="1374" cy="1343"/>
          </a:xfrm>
        </p:grpSpPr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pic>
        <p:nvPicPr>
          <p:cNvPr id="17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6483711" y="2050946"/>
            <a:ext cx="1848663" cy="15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5954632" y="1672660"/>
            <a:ext cx="2829414" cy="2764371"/>
            <a:chOff x="49" y="2115"/>
            <a:chExt cx="1392" cy="1360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" y="2115"/>
              <a:ext cx="139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7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63102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6418567" y="2092523"/>
            <a:ext cx="1906463" cy="160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ass scaling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3698018" y="2103266"/>
            <a:ext cx="1848662" cy="1560151"/>
          </a:xfrm>
          <a:prstGeom prst="rect">
            <a:avLst/>
          </a:prstGeom>
          <a:noFill/>
          <a:effectLst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bayer\Desktop\Reacgto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r="11089"/>
          <a:stretch/>
        </p:blipFill>
        <p:spPr bwMode="auto">
          <a:xfrm>
            <a:off x="885759" y="2116914"/>
            <a:ext cx="1848663" cy="15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6" y="0"/>
            <a:ext cx="7289458" cy="1143000"/>
          </a:xfrm>
        </p:spPr>
        <p:txBody>
          <a:bodyPr/>
          <a:lstStyle/>
          <a:p>
            <a:pPr eaLnBrk="1" hangingPunct="1"/>
            <a:r>
              <a:rPr lang="en-AU" altLang="zh-CN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Scaled Transparency and Openness</a:t>
            </a:r>
            <a:endParaRPr lang="en-US" sz="3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56680" y="1738628"/>
            <a:ext cx="2829414" cy="2764371"/>
            <a:chOff x="49" y="2115"/>
            <a:chExt cx="1392" cy="136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" y="2115"/>
              <a:ext cx="139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pic>
        <p:nvPicPr>
          <p:cNvPr id="21" name="Picture 4" descr="MCj0389388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729" y="1688464"/>
            <a:ext cx="2766566" cy="270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3192979" y="1738628"/>
            <a:ext cx="2784398" cy="2721576"/>
            <a:chOff x="56" y="2128"/>
            <a:chExt cx="1374" cy="1343"/>
          </a:xfrm>
        </p:grpSpPr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71" y="2128"/>
              <a:ext cx="1156" cy="1059"/>
            </a:xfrm>
            <a:custGeom>
              <a:avLst/>
              <a:gdLst>
                <a:gd name="T0" fmla="*/ 1144 w 1156"/>
                <a:gd name="T1" fmla="*/ 569 h 1059"/>
                <a:gd name="T2" fmla="*/ 1128 w 1156"/>
                <a:gd name="T3" fmla="*/ 11 h 1059"/>
                <a:gd name="T4" fmla="*/ 983 w 1156"/>
                <a:gd name="T5" fmla="*/ 0 h 1059"/>
                <a:gd name="T6" fmla="*/ 769 w 1156"/>
                <a:gd name="T7" fmla="*/ 8 h 1059"/>
                <a:gd name="T8" fmla="*/ 622 w 1156"/>
                <a:gd name="T9" fmla="*/ 12 h 1059"/>
                <a:gd name="T10" fmla="*/ 479 w 1156"/>
                <a:gd name="T11" fmla="*/ 17 h 1059"/>
                <a:gd name="T12" fmla="*/ 347 w 1156"/>
                <a:gd name="T13" fmla="*/ 17 h 1059"/>
                <a:gd name="T14" fmla="*/ 232 w 1156"/>
                <a:gd name="T15" fmla="*/ 14 h 1059"/>
                <a:gd name="T16" fmla="*/ 114 w 1156"/>
                <a:gd name="T17" fmla="*/ 9 h 1059"/>
                <a:gd name="T18" fmla="*/ 7 w 1156"/>
                <a:gd name="T19" fmla="*/ 31 h 1059"/>
                <a:gd name="T20" fmla="*/ 0 w 1156"/>
                <a:gd name="T21" fmla="*/ 132 h 1059"/>
                <a:gd name="T22" fmla="*/ 9 w 1156"/>
                <a:gd name="T23" fmla="*/ 706 h 1059"/>
                <a:gd name="T24" fmla="*/ 4 w 1156"/>
                <a:gd name="T25" fmla="*/ 1032 h 1059"/>
                <a:gd name="T26" fmla="*/ 77 w 1156"/>
                <a:gd name="T27" fmla="*/ 1056 h 1059"/>
                <a:gd name="T28" fmla="*/ 340 w 1156"/>
                <a:gd name="T29" fmla="*/ 1052 h 1059"/>
                <a:gd name="T30" fmla="*/ 606 w 1156"/>
                <a:gd name="T31" fmla="*/ 1051 h 1059"/>
                <a:gd name="T32" fmla="*/ 830 w 1156"/>
                <a:gd name="T33" fmla="*/ 1051 h 1059"/>
                <a:gd name="T34" fmla="*/ 1056 w 1156"/>
                <a:gd name="T35" fmla="*/ 1052 h 1059"/>
                <a:gd name="T36" fmla="*/ 1152 w 1156"/>
                <a:gd name="T37" fmla="*/ 920 h 1059"/>
                <a:gd name="T38" fmla="*/ 854 w 1156"/>
                <a:gd name="T39" fmla="*/ 156 h 1059"/>
                <a:gd name="T40" fmla="*/ 961 w 1156"/>
                <a:gd name="T41" fmla="*/ 154 h 1059"/>
                <a:gd name="T42" fmla="*/ 999 w 1156"/>
                <a:gd name="T43" fmla="*/ 371 h 1059"/>
                <a:gd name="T44" fmla="*/ 954 w 1156"/>
                <a:gd name="T45" fmla="*/ 525 h 1059"/>
                <a:gd name="T46" fmla="*/ 846 w 1156"/>
                <a:gd name="T47" fmla="*/ 511 h 1059"/>
                <a:gd name="T48" fmla="*/ 726 w 1156"/>
                <a:gd name="T49" fmla="*/ 510 h 1059"/>
                <a:gd name="T50" fmla="*/ 608 w 1156"/>
                <a:gd name="T51" fmla="*/ 511 h 1059"/>
                <a:gd name="T52" fmla="*/ 592 w 1156"/>
                <a:gd name="T53" fmla="*/ 174 h 1059"/>
                <a:gd name="T54" fmla="*/ 624 w 1156"/>
                <a:gd name="T55" fmla="*/ 165 h 1059"/>
                <a:gd name="T56" fmla="*/ 766 w 1156"/>
                <a:gd name="T57" fmla="*/ 161 h 1059"/>
                <a:gd name="T58" fmla="*/ 250 w 1156"/>
                <a:gd name="T59" fmla="*/ 171 h 1059"/>
                <a:gd name="T60" fmla="*/ 385 w 1156"/>
                <a:gd name="T61" fmla="*/ 172 h 1059"/>
                <a:gd name="T62" fmla="*/ 500 w 1156"/>
                <a:gd name="T63" fmla="*/ 172 h 1059"/>
                <a:gd name="T64" fmla="*/ 538 w 1156"/>
                <a:gd name="T65" fmla="*/ 319 h 1059"/>
                <a:gd name="T66" fmla="*/ 495 w 1156"/>
                <a:gd name="T67" fmla="*/ 512 h 1059"/>
                <a:gd name="T68" fmla="*/ 327 w 1156"/>
                <a:gd name="T69" fmla="*/ 510 h 1059"/>
                <a:gd name="T70" fmla="*/ 143 w 1156"/>
                <a:gd name="T71" fmla="*/ 532 h 1059"/>
                <a:gd name="T72" fmla="*/ 135 w 1156"/>
                <a:gd name="T73" fmla="*/ 262 h 1059"/>
                <a:gd name="T74" fmla="*/ 931 w 1156"/>
                <a:gd name="T75" fmla="*/ 942 h 1059"/>
                <a:gd name="T76" fmla="*/ 840 w 1156"/>
                <a:gd name="T77" fmla="*/ 947 h 1059"/>
                <a:gd name="T78" fmla="*/ 729 w 1156"/>
                <a:gd name="T79" fmla="*/ 954 h 1059"/>
                <a:gd name="T80" fmla="*/ 592 w 1156"/>
                <a:gd name="T81" fmla="*/ 958 h 1059"/>
                <a:gd name="T82" fmla="*/ 452 w 1156"/>
                <a:gd name="T83" fmla="*/ 963 h 1059"/>
                <a:gd name="T84" fmla="*/ 313 w 1156"/>
                <a:gd name="T85" fmla="*/ 963 h 1059"/>
                <a:gd name="T86" fmla="*/ 176 w 1156"/>
                <a:gd name="T87" fmla="*/ 958 h 1059"/>
                <a:gd name="T88" fmla="*/ 142 w 1156"/>
                <a:gd name="T89" fmla="*/ 695 h 1059"/>
                <a:gd name="T90" fmla="*/ 184 w 1156"/>
                <a:gd name="T91" fmla="*/ 593 h 1059"/>
                <a:gd name="T92" fmla="*/ 370 w 1156"/>
                <a:gd name="T93" fmla="*/ 587 h 1059"/>
                <a:gd name="T94" fmla="*/ 521 w 1156"/>
                <a:gd name="T95" fmla="*/ 584 h 1059"/>
                <a:gd name="T96" fmla="*/ 535 w 1156"/>
                <a:gd name="T97" fmla="*/ 757 h 1059"/>
                <a:gd name="T98" fmla="*/ 603 w 1156"/>
                <a:gd name="T99" fmla="*/ 917 h 1059"/>
                <a:gd name="T100" fmla="*/ 607 w 1156"/>
                <a:gd name="T101" fmla="*/ 612 h 1059"/>
                <a:gd name="T102" fmla="*/ 674 w 1156"/>
                <a:gd name="T103" fmla="*/ 588 h 1059"/>
                <a:gd name="T104" fmla="*/ 839 w 1156"/>
                <a:gd name="T105" fmla="*/ 594 h 1059"/>
                <a:gd name="T106" fmla="*/ 1003 w 1156"/>
                <a:gd name="T107" fmla="*/ 573 h 1059"/>
                <a:gd name="T108" fmla="*/ 1009 w 1156"/>
                <a:gd name="T109" fmla="*/ 682 h 1059"/>
                <a:gd name="T110" fmla="*/ 1009 w 1156"/>
                <a:gd name="T111" fmla="*/ 9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059">
                  <a:moveTo>
                    <a:pt x="1152" y="920"/>
                  </a:moveTo>
                  <a:lnTo>
                    <a:pt x="1149" y="885"/>
                  </a:lnTo>
                  <a:lnTo>
                    <a:pt x="1146" y="850"/>
                  </a:lnTo>
                  <a:lnTo>
                    <a:pt x="1145" y="816"/>
                  </a:lnTo>
                  <a:lnTo>
                    <a:pt x="1145" y="779"/>
                  </a:lnTo>
                  <a:lnTo>
                    <a:pt x="1145" y="674"/>
                  </a:lnTo>
                  <a:lnTo>
                    <a:pt x="1144" y="569"/>
                  </a:lnTo>
                  <a:lnTo>
                    <a:pt x="1139" y="462"/>
                  </a:lnTo>
                  <a:lnTo>
                    <a:pt x="1134" y="357"/>
                  </a:lnTo>
                  <a:lnTo>
                    <a:pt x="1131" y="267"/>
                  </a:lnTo>
                  <a:lnTo>
                    <a:pt x="1131" y="184"/>
                  </a:lnTo>
                  <a:lnTo>
                    <a:pt x="1131" y="102"/>
                  </a:lnTo>
                  <a:lnTo>
                    <a:pt x="1131" y="17"/>
                  </a:lnTo>
                  <a:lnTo>
                    <a:pt x="1128" y="11"/>
                  </a:lnTo>
                  <a:lnTo>
                    <a:pt x="1120" y="8"/>
                  </a:lnTo>
                  <a:lnTo>
                    <a:pt x="1106" y="4"/>
                  </a:lnTo>
                  <a:lnTo>
                    <a:pt x="1087" y="2"/>
                  </a:lnTo>
                  <a:lnTo>
                    <a:pt x="1066" y="1"/>
                  </a:lnTo>
                  <a:lnTo>
                    <a:pt x="1041" y="0"/>
                  </a:lnTo>
                  <a:lnTo>
                    <a:pt x="1013" y="0"/>
                  </a:lnTo>
                  <a:lnTo>
                    <a:pt x="983" y="0"/>
                  </a:lnTo>
                  <a:lnTo>
                    <a:pt x="953" y="1"/>
                  </a:lnTo>
                  <a:lnTo>
                    <a:pt x="920" y="1"/>
                  </a:lnTo>
                  <a:lnTo>
                    <a:pt x="888" y="2"/>
                  </a:lnTo>
                  <a:lnTo>
                    <a:pt x="857" y="4"/>
                  </a:lnTo>
                  <a:lnTo>
                    <a:pt x="826" y="5"/>
                  </a:lnTo>
                  <a:lnTo>
                    <a:pt x="797" y="7"/>
                  </a:lnTo>
                  <a:lnTo>
                    <a:pt x="769" y="8"/>
                  </a:lnTo>
                  <a:lnTo>
                    <a:pt x="745" y="8"/>
                  </a:lnTo>
                  <a:lnTo>
                    <a:pt x="725" y="9"/>
                  </a:lnTo>
                  <a:lnTo>
                    <a:pt x="704" y="9"/>
                  </a:lnTo>
                  <a:lnTo>
                    <a:pt x="684" y="11"/>
                  </a:lnTo>
                  <a:lnTo>
                    <a:pt x="665" y="11"/>
                  </a:lnTo>
                  <a:lnTo>
                    <a:pt x="644" y="12"/>
                  </a:lnTo>
                  <a:lnTo>
                    <a:pt x="622" y="12"/>
                  </a:lnTo>
                  <a:lnTo>
                    <a:pt x="603" y="14"/>
                  </a:lnTo>
                  <a:lnTo>
                    <a:pt x="582" y="14"/>
                  </a:lnTo>
                  <a:lnTo>
                    <a:pt x="562" y="15"/>
                  </a:lnTo>
                  <a:lnTo>
                    <a:pt x="541" y="15"/>
                  </a:lnTo>
                  <a:lnTo>
                    <a:pt x="521" y="15"/>
                  </a:lnTo>
                  <a:lnTo>
                    <a:pt x="500" y="15"/>
                  </a:lnTo>
                  <a:lnTo>
                    <a:pt x="479" y="17"/>
                  </a:lnTo>
                  <a:lnTo>
                    <a:pt x="460" y="17"/>
                  </a:lnTo>
                  <a:lnTo>
                    <a:pt x="438" y="17"/>
                  </a:lnTo>
                  <a:lnTo>
                    <a:pt x="419" y="17"/>
                  </a:lnTo>
                  <a:lnTo>
                    <a:pt x="401" y="17"/>
                  </a:lnTo>
                  <a:lnTo>
                    <a:pt x="382" y="17"/>
                  </a:lnTo>
                  <a:lnTo>
                    <a:pt x="365" y="17"/>
                  </a:lnTo>
                  <a:lnTo>
                    <a:pt x="347" y="17"/>
                  </a:lnTo>
                  <a:lnTo>
                    <a:pt x="330" y="15"/>
                  </a:lnTo>
                  <a:lnTo>
                    <a:pt x="315" y="15"/>
                  </a:lnTo>
                  <a:lnTo>
                    <a:pt x="298" y="15"/>
                  </a:lnTo>
                  <a:lnTo>
                    <a:pt x="281" y="15"/>
                  </a:lnTo>
                  <a:lnTo>
                    <a:pt x="264" y="14"/>
                  </a:lnTo>
                  <a:lnTo>
                    <a:pt x="247" y="14"/>
                  </a:lnTo>
                  <a:lnTo>
                    <a:pt x="232" y="14"/>
                  </a:lnTo>
                  <a:lnTo>
                    <a:pt x="215" y="12"/>
                  </a:lnTo>
                  <a:lnTo>
                    <a:pt x="197" y="12"/>
                  </a:lnTo>
                  <a:lnTo>
                    <a:pt x="180" y="12"/>
                  </a:lnTo>
                  <a:lnTo>
                    <a:pt x="162" y="11"/>
                  </a:lnTo>
                  <a:lnTo>
                    <a:pt x="143" y="11"/>
                  </a:lnTo>
                  <a:lnTo>
                    <a:pt x="131" y="11"/>
                  </a:lnTo>
                  <a:lnTo>
                    <a:pt x="114" y="9"/>
                  </a:lnTo>
                  <a:lnTo>
                    <a:pt x="94" y="8"/>
                  </a:lnTo>
                  <a:lnTo>
                    <a:pt x="73" y="8"/>
                  </a:lnTo>
                  <a:lnTo>
                    <a:pt x="52" y="9"/>
                  </a:lnTo>
                  <a:lnTo>
                    <a:pt x="33" y="11"/>
                  </a:lnTo>
                  <a:lnTo>
                    <a:pt x="18" y="17"/>
                  </a:lnTo>
                  <a:lnTo>
                    <a:pt x="10" y="24"/>
                  </a:lnTo>
                  <a:lnTo>
                    <a:pt x="7" y="31"/>
                  </a:lnTo>
                  <a:lnTo>
                    <a:pt x="3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94"/>
                  </a:lnTo>
                  <a:lnTo>
                    <a:pt x="0" y="112"/>
                  </a:lnTo>
                  <a:lnTo>
                    <a:pt x="0" y="132"/>
                  </a:lnTo>
                  <a:lnTo>
                    <a:pt x="0" y="240"/>
                  </a:lnTo>
                  <a:lnTo>
                    <a:pt x="2" y="333"/>
                  </a:lnTo>
                  <a:lnTo>
                    <a:pt x="3" y="404"/>
                  </a:lnTo>
                  <a:lnTo>
                    <a:pt x="3" y="452"/>
                  </a:lnTo>
                  <a:lnTo>
                    <a:pt x="4" y="548"/>
                  </a:lnTo>
                  <a:lnTo>
                    <a:pt x="7" y="625"/>
                  </a:lnTo>
                  <a:lnTo>
                    <a:pt x="9" y="706"/>
                  </a:lnTo>
                  <a:lnTo>
                    <a:pt x="10" y="807"/>
                  </a:lnTo>
                  <a:lnTo>
                    <a:pt x="9" y="851"/>
                  </a:lnTo>
                  <a:lnTo>
                    <a:pt x="6" y="900"/>
                  </a:lnTo>
                  <a:lnTo>
                    <a:pt x="4" y="951"/>
                  </a:lnTo>
                  <a:lnTo>
                    <a:pt x="4" y="999"/>
                  </a:lnTo>
                  <a:lnTo>
                    <a:pt x="4" y="1018"/>
                  </a:lnTo>
                  <a:lnTo>
                    <a:pt x="4" y="1032"/>
                  </a:lnTo>
                  <a:lnTo>
                    <a:pt x="6" y="1044"/>
                  </a:lnTo>
                  <a:lnTo>
                    <a:pt x="7" y="1051"/>
                  </a:lnTo>
                  <a:lnTo>
                    <a:pt x="11" y="1056"/>
                  </a:lnTo>
                  <a:lnTo>
                    <a:pt x="18" y="1058"/>
                  </a:lnTo>
                  <a:lnTo>
                    <a:pt x="30" y="1059"/>
                  </a:lnTo>
                  <a:lnTo>
                    <a:pt x="47" y="1058"/>
                  </a:lnTo>
                  <a:lnTo>
                    <a:pt x="77" y="1056"/>
                  </a:lnTo>
                  <a:lnTo>
                    <a:pt x="111" y="1055"/>
                  </a:lnTo>
                  <a:lnTo>
                    <a:pt x="146" y="1053"/>
                  </a:lnTo>
                  <a:lnTo>
                    <a:pt x="183" y="1053"/>
                  </a:lnTo>
                  <a:lnTo>
                    <a:pt x="221" y="1052"/>
                  </a:lnTo>
                  <a:lnTo>
                    <a:pt x="260" y="1052"/>
                  </a:lnTo>
                  <a:lnTo>
                    <a:pt x="301" y="1052"/>
                  </a:lnTo>
                  <a:lnTo>
                    <a:pt x="340" y="1052"/>
                  </a:lnTo>
                  <a:lnTo>
                    <a:pt x="381" y="1052"/>
                  </a:lnTo>
                  <a:lnTo>
                    <a:pt x="422" y="1052"/>
                  </a:lnTo>
                  <a:lnTo>
                    <a:pt x="461" y="1052"/>
                  </a:lnTo>
                  <a:lnTo>
                    <a:pt x="499" y="1052"/>
                  </a:lnTo>
                  <a:lnTo>
                    <a:pt x="537" y="1052"/>
                  </a:lnTo>
                  <a:lnTo>
                    <a:pt x="572" y="1052"/>
                  </a:lnTo>
                  <a:lnTo>
                    <a:pt x="606" y="1051"/>
                  </a:lnTo>
                  <a:lnTo>
                    <a:pt x="637" y="1051"/>
                  </a:lnTo>
                  <a:lnTo>
                    <a:pt x="669" y="1051"/>
                  </a:lnTo>
                  <a:lnTo>
                    <a:pt x="701" y="1051"/>
                  </a:lnTo>
                  <a:lnTo>
                    <a:pt x="733" y="1051"/>
                  </a:lnTo>
                  <a:lnTo>
                    <a:pt x="766" y="1051"/>
                  </a:lnTo>
                  <a:lnTo>
                    <a:pt x="798" y="1051"/>
                  </a:lnTo>
                  <a:lnTo>
                    <a:pt x="830" y="1051"/>
                  </a:lnTo>
                  <a:lnTo>
                    <a:pt x="863" y="1051"/>
                  </a:lnTo>
                  <a:lnTo>
                    <a:pt x="895" y="1051"/>
                  </a:lnTo>
                  <a:lnTo>
                    <a:pt x="927" y="1052"/>
                  </a:lnTo>
                  <a:lnTo>
                    <a:pt x="960" y="1052"/>
                  </a:lnTo>
                  <a:lnTo>
                    <a:pt x="992" y="1052"/>
                  </a:lnTo>
                  <a:lnTo>
                    <a:pt x="1024" y="1052"/>
                  </a:lnTo>
                  <a:lnTo>
                    <a:pt x="1056" y="1052"/>
                  </a:lnTo>
                  <a:lnTo>
                    <a:pt x="1090" y="1052"/>
                  </a:lnTo>
                  <a:lnTo>
                    <a:pt x="1123" y="1052"/>
                  </a:lnTo>
                  <a:lnTo>
                    <a:pt x="1155" y="1052"/>
                  </a:lnTo>
                  <a:lnTo>
                    <a:pt x="1156" y="1021"/>
                  </a:lnTo>
                  <a:lnTo>
                    <a:pt x="1156" y="986"/>
                  </a:lnTo>
                  <a:lnTo>
                    <a:pt x="1155" y="951"/>
                  </a:lnTo>
                  <a:lnTo>
                    <a:pt x="1152" y="920"/>
                  </a:lnTo>
                  <a:close/>
                  <a:moveTo>
                    <a:pt x="766" y="161"/>
                  </a:moveTo>
                  <a:lnTo>
                    <a:pt x="778" y="160"/>
                  </a:lnTo>
                  <a:lnTo>
                    <a:pt x="792" y="158"/>
                  </a:lnTo>
                  <a:lnTo>
                    <a:pt x="806" y="158"/>
                  </a:lnTo>
                  <a:lnTo>
                    <a:pt x="822" y="157"/>
                  </a:lnTo>
                  <a:lnTo>
                    <a:pt x="837" y="156"/>
                  </a:lnTo>
                  <a:lnTo>
                    <a:pt x="854" y="156"/>
                  </a:lnTo>
                  <a:lnTo>
                    <a:pt x="870" y="156"/>
                  </a:lnTo>
                  <a:lnTo>
                    <a:pt x="887" y="154"/>
                  </a:lnTo>
                  <a:lnTo>
                    <a:pt x="902" y="154"/>
                  </a:lnTo>
                  <a:lnTo>
                    <a:pt x="917" y="154"/>
                  </a:lnTo>
                  <a:lnTo>
                    <a:pt x="933" y="154"/>
                  </a:lnTo>
                  <a:lnTo>
                    <a:pt x="947" y="154"/>
                  </a:lnTo>
                  <a:lnTo>
                    <a:pt x="961" y="154"/>
                  </a:lnTo>
                  <a:lnTo>
                    <a:pt x="974" y="154"/>
                  </a:lnTo>
                  <a:lnTo>
                    <a:pt x="985" y="154"/>
                  </a:lnTo>
                  <a:lnTo>
                    <a:pt x="995" y="154"/>
                  </a:lnTo>
                  <a:lnTo>
                    <a:pt x="996" y="206"/>
                  </a:lnTo>
                  <a:lnTo>
                    <a:pt x="996" y="262"/>
                  </a:lnTo>
                  <a:lnTo>
                    <a:pt x="996" y="319"/>
                  </a:lnTo>
                  <a:lnTo>
                    <a:pt x="999" y="371"/>
                  </a:lnTo>
                  <a:lnTo>
                    <a:pt x="1003" y="414"/>
                  </a:lnTo>
                  <a:lnTo>
                    <a:pt x="1005" y="458"/>
                  </a:lnTo>
                  <a:lnTo>
                    <a:pt x="1006" y="500"/>
                  </a:lnTo>
                  <a:lnTo>
                    <a:pt x="1006" y="542"/>
                  </a:lnTo>
                  <a:lnTo>
                    <a:pt x="992" y="535"/>
                  </a:lnTo>
                  <a:lnTo>
                    <a:pt x="974" y="529"/>
                  </a:lnTo>
                  <a:lnTo>
                    <a:pt x="954" y="525"/>
                  </a:lnTo>
                  <a:lnTo>
                    <a:pt x="934" y="521"/>
                  </a:lnTo>
                  <a:lnTo>
                    <a:pt x="916" y="517"/>
                  </a:lnTo>
                  <a:lnTo>
                    <a:pt x="899" y="514"/>
                  </a:lnTo>
                  <a:lnTo>
                    <a:pt x="887" y="512"/>
                  </a:lnTo>
                  <a:lnTo>
                    <a:pt x="880" y="512"/>
                  </a:lnTo>
                  <a:lnTo>
                    <a:pt x="863" y="511"/>
                  </a:lnTo>
                  <a:lnTo>
                    <a:pt x="846" y="511"/>
                  </a:lnTo>
                  <a:lnTo>
                    <a:pt x="829" y="511"/>
                  </a:lnTo>
                  <a:lnTo>
                    <a:pt x="811" y="510"/>
                  </a:lnTo>
                  <a:lnTo>
                    <a:pt x="794" y="510"/>
                  </a:lnTo>
                  <a:lnTo>
                    <a:pt x="777" y="510"/>
                  </a:lnTo>
                  <a:lnTo>
                    <a:pt x="760" y="510"/>
                  </a:lnTo>
                  <a:lnTo>
                    <a:pt x="743" y="510"/>
                  </a:lnTo>
                  <a:lnTo>
                    <a:pt x="726" y="510"/>
                  </a:lnTo>
                  <a:lnTo>
                    <a:pt x="710" y="510"/>
                  </a:lnTo>
                  <a:lnTo>
                    <a:pt x="693" y="510"/>
                  </a:lnTo>
                  <a:lnTo>
                    <a:pt x="676" y="510"/>
                  </a:lnTo>
                  <a:lnTo>
                    <a:pt x="659" y="510"/>
                  </a:lnTo>
                  <a:lnTo>
                    <a:pt x="642" y="510"/>
                  </a:lnTo>
                  <a:lnTo>
                    <a:pt x="625" y="511"/>
                  </a:lnTo>
                  <a:lnTo>
                    <a:pt x="608" y="511"/>
                  </a:lnTo>
                  <a:lnTo>
                    <a:pt x="610" y="439"/>
                  </a:lnTo>
                  <a:lnTo>
                    <a:pt x="610" y="369"/>
                  </a:lnTo>
                  <a:lnTo>
                    <a:pt x="608" y="299"/>
                  </a:lnTo>
                  <a:lnTo>
                    <a:pt x="603" y="227"/>
                  </a:lnTo>
                  <a:lnTo>
                    <a:pt x="597" y="179"/>
                  </a:lnTo>
                  <a:lnTo>
                    <a:pt x="594" y="177"/>
                  </a:lnTo>
                  <a:lnTo>
                    <a:pt x="592" y="174"/>
                  </a:lnTo>
                  <a:lnTo>
                    <a:pt x="590" y="171"/>
                  </a:lnTo>
                  <a:lnTo>
                    <a:pt x="587" y="168"/>
                  </a:lnTo>
                  <a:lnTo>
                    <a:pt x="590" y="168"/>
                  </a:lnTo>
                  <a:lnTo>
                    <a:pt x="592" y="168"/>
                  </a:lnTo>
                  <a:lnTo>
                    <a:pt x="594" y="168"/>
                  </a:lnTo>
                  <a:lnTo>
                    <a:pt x="596" y="168"/>
                  </a:lnTo>
                  <a:lnTo>
                    <a:pt x="624" y="165"/>
                  </a:lnTo>
                  <a:lnTo>
                    <a:pt x="646" y="165"/>
                  </a:lnTo>
                  <a:lnTo>
                    <a:pt x="665" y="164"/>
                  </a:lnTo>
                  <a:lnTo>
                    <a:pt x="681" y="164"/>
                  </a:lnTo>
                  <a:lnTo>
                    <a:pt x="697" y="165"/>
                  </a:lnTo>
                  <a:lnTo>
                    <a:pt x="715" y="164"/>
                  </a:lnTo>
                  <a:lnTo>
                    <a:pt x="738" y="164"/>
                  </a:lnTo>
                  <a:lnTo>
                    <a:pt x="766" y="161"/>
                  </a:lnTo>
                  <a:close/>
                  <a:moveTo>
                    <a:pt x="136" y="172"/>
                  </a:moveTo>
                  <a:lnTo>
                    <a:pt x="142" y="172"/>
                  </a:lnTo>
                  <a:lnTo>
                    <a:pt x="155" y="174"/>
                  </a:lnTo>
                  <a:lnTo>
                    <a:pt x="176" y="172"/>
                  </a:lnTo>
                  <a:lnTo>
                    <a:pt x="200" y="172"/>
                  </a:lnTo>
                  <a:lnTo>
                    <a:pt x="225" y="171"/>
                  </a:lnTo>
                  <a:lnTo>
                    <a:pt x="250" y="171"/>
                  </a:lnTo>
                  <a:lnTo>
                    <a:pt x="274" y="170"/>
                  </a:lnTo>
                  <a:lnTo>
                    <a:pt x="291" y="170"/>
                  </a:lnTo>
                  <a:lnTo>
                    <a:pt x="306" y="171"/>
                  </a:lnTo>
                  <a:lnTo>
                    <a:pt x="326" y="172"/>
                  </a:lnTo>
                  <a:lnTo>
                    <a:pt x="344" y="172"/>
                  </a:lnTo>
                  <a:lnTo>
                    <a:pt x="365" y="172"/>
                  </a:lnTo>
                  <a:lnTo>
                    <a:pt x="385" y="172"/>
                  </a:lnTo>
                  <a:lnTo>
                    <a:pt x="403" y="172"/>
                  </a:lnTo>
                  <a:lnTo>
                    <a:pt x="419" y="172"/>
                  </a:lnTo>
                  <a:lnTo>
                    <a:pt x="433" y="172"/>
                  </a:lnTo>
                  <a:lnTo>
                    <a:pt x="455" y="172"/>
                  </a:lnTo>
                  <a:lnTo>
                    <a:pt x="474" y="172"/>
                  </a:lnTo>
                  <a:lnTo>
                    <a:pt x="488" y="172"/>
                  </a:lnTo>
                  <a:lnTo>
                    <a:pt x="500" y="172"/>
                  </a:lnTo>
                  <a:lnTo>
                    <a:pt x="511" y="172"/>
                  </a:lnTo>
                  <a:lnTo>
                    <a:pt x="523" y="172"/>
                  </a:lnTo>
                  <a:lnTo>
                    <a:pt x="534" y="172"/>
                  </a:lnTo>
                  <a:lnTo>
                    <a:pt x="548" y="172"/>
                  </a:lnTo>
                  <a:lnTo>
                    <a:pt x="538" y="213"/>
                  </a:lnTo>
                  <a:lnTo>
                    <a:pt x="537" y="265"/>
                  </a:lnTo>
                  <a:lnTo>
                    <a:pt x="538" y="319"/>
                  </a:lnTo>
                  <a:lnTo>
                    <a:pt x="540" y="361"/>
                  </a:lnTo>
                  <a:lnTo>
                    <a:pt x="541" y="399"/>
                  </a:lnTo>
                  <a:lnTo>
                    <a:pt x="541" y="437"/>
                  </a:lnTo>
                  <a:lnTo>
                    <a:pt x="542" y="475"/>
                  </a:lnTo>
                  <a:lnTo>
                    <a:pt x="542" y="512"/>
                  </a:lnTo>
                  <a:lnTo>
                    <a:pt x="519" y="512"/>
                  </a:lnTo>
                  <a:lnTo>
                    <a:pt x="495" y="512"/>
                  </a:lnTo>
                  <a:lnTo>
                    <a:pt x="471" y="512"/>
                  </a:lnTo>
                  <a:lnTo>
                    <a:pt x="447" y="512"/>
                  </a:lnTo>
                  <a:lnTo>
                    <a:pt x="423" y="512"/>
                  </a:lnTo>
                  <a:lnTo>
                    <a:pt x="399" y="512"/>
                  </a:lnTo>
                  <a:lnTo>
                    <a:pt x="375" y="511"/>
                  </a:lnTo>
                  <a:lnTo>
                    <a:pt x="351" y="511"/>
                  </a:lnTo>
                  <a:lnTo>
                    <a:pt x="327" y="510"/>
                  </a:lnTo>
                  <a:lnTo>
                    <a:pt x="302" y="510"/>
                  </a:lnTo>
                  <a:lnTo>
                    <a:pt x="274" y="510"/>
                  </a:lnTo>
                  <a:lnTo>
                    <a:pt x="246" y="510"/>
                  </a:lnTo>
                  <a:lnTo>
                    <a:pt x="217" y="512"/>
                  </a:lnTo>
                  <a:lnTo>
                    <a:pt x="190" y="517"/>
                  </a:lnTo>
                  <a:lnTo>
                    <a:pt x="166" y="522"/>
                  </a:lnTo>
                  <a:lnTo>
                    <a:pt x="143" y="532"/>
                  </a:lnTo>
                  <a:lnTo>
                    <a:pt x="142" y="534"/>
                  </a:lnTo>
                  <a:lnTo>
                    <a:pt x="141" y="534"/>
                  </a:lnTo>
                  <a:lnTo>
                    <a:pt x="139" y="535"/>
                  </a:lnTo>
                  <a:lnTo>
                    <a:pt x="138" y="535"/>
                  </a:lnTo>
                  <a:lnTo>
                    <a:pt x="136" y="445"/>
                  </a:lnTo>
                  <a:lnTo>
                    <a:pt x="135" y="354"/>
                  </a:lnTo>
                  <a:lnTo>
                    <a:pt x="135" y="262"/>
                  </a:lnTo>
                  <a:lnTo>
                    <a:pt x="136" y="172"/>
                  </a:lnTo>
                  <a:close/>
                  <a:moveTo>
                    <a:pt x="1002" y="949"/>
                  </a:moveTo>
                  <a:lnTo>
                    <a:pt x="988" y="948"/>
                  </a:lnTo>
                  <a:lnTo>
                    <a:pt x="974" y="947"/>
                  </a:lnTo>
                  <a:lnTo>
                    <a:pt x="960" y="945"/>
                  </a:lnTo>
                  <a:lnTo>
                    <a:pt x="946" y="944"/>
                  </a:lnTo>
                  <a:lnTo>
                    <a:pt x="931" y="942"/>
                  </a:lnTo>
                  <a:lnTo>
                    <a:pt x="917" y="941"/>
                  </a:lnTo>
                  <a:lnTo>
                    <a:pt x="903" y="941"/>
                  </a:lnTo>
                  <a:lnTo>
                    <a:pt x="889" y="942"/>
                  </a:lnTo>
                  <a:lnTo>
                    <a:pt x="877" y="944"/>
                  </a:lnTo>
                  <a:lnTo>
                    <a:pt x="864" y="945"/>
                  </a:lnTo>
                  <a:lnTo>
                    <a:pt x="851" y="945"/>
                  </a:lnTo>
                  <a:lnTo>
                    <a:pt x="840" y="947"/>
                  </a:lnTo>
                  <a:lnTo>
                    <a:pt x="828" y="947"/>
                  </a:lnTo>
                  <a:lnTo>
                    <a:pt x="815" y="948"/>
                  </a:lnTo>
                  <a:lnTo>
                    <a:pt x="802" y="948"/>
                  </a:lnTo>
                  <a:lnTo>
                    <a:pt x="790" y="949"/>
                  </a:lnTo>
                  <a:lnTo>
                    <a:pt x="769" y="951"/>
                  </a:lnTo>
                  <a:lnTo>
                    <a:pt x="749" y="952"/>
                  </a:lnTo>
                  <a:lnTo>
                    <a:pt x="729" y="954"/>
                  </a:lnTo>
                  <a:lnTo>
                    <a:pt x="710" y="955"/>
                  </a:lnTo>
                  <a:lnTo>
                    <a:pt x="690" y="955"/>
                  </a:lnTo>
                  <a:lnTo>
                    <a:pt x="670" y="956"/>
                  </a:lnTo>
                  <a:lnTo>
                    <a:pt x="651" y="956"/>
                  </a:lnTo>
                  <a:lnTo>
                    <a:pt x="631" y="958"/>
                  </a:lnTo>
                  <a:lnTo>
                    <a:pt x="611" y="958"/>
                  </a:lnTo>
                  <a:lnTo>
                    <a:pt x="592" y="958"/>
                  </a:lnTo>
                  <a:lnTo>
                    <a:pt x="572" y="959"/>
                  </a:lnTo>
                  <a:lnTo>
                    <a:pt x="552" y="959"/>
                  </a:lnTo>
                  <a:lnTo>
                    <a:pt x="533" y="961"/>
                  </a:lnTo>
                  <a:lnTo>
                    <a:pt x="513" y="961"/>
                  </a:lnTo>
                  <a:lnTo>
                    <a:pt x="492" y="961"/>
                  </a:lnTo>
                  <a:lnTo>
                    <a:pt x="472" y="962"/>
                  </a:lnTo>
                  <a:lnTo>
                    <a:pt x="452" y="963"/>
                  </a:lnTo>
                  <a:lnTo>
                    <a:pt x="431" y="963"/>
                  </a:lnTo>
                  <a:lnTo>
                    <a:pt x="412" y="963"/>
                  </a:lnTo>
                  <a:lnTo>
                    <a:pt x="392" y="965"/>
                  </a:lnTo>
                  <a:lnTo>
                    <a:pt x="372" y="965"/>
                  </a:lnTo>
                  <a:lnTo>
                    <a:pt x="353" y="965"/>
                  </a:lnTo>
                  <a:lnTo>
                    <a:pt x="333" y="963"/>
                  </a:lnTo>
                  <a:lnTo>
                    <a:pt x="313" y="963"/>
                  </a:lnTo>
                  <a:lnTo>
                    <a:pt x="294" y="963"/>
                  </a:lnTo>
                  <a:lnTo>
                    <a:pt x="274" y="962"/>
                  </a:lnTo>
                  <a:lnTo>
                    <a:pt x="254" y="962"/>
                  </a:lnTo>
                  <a:lnTo>
                    <a:pt x="235" y="961"/>
                  </a:lnTo>
                  <a:lnTo>
                    <a:pt x="215" y="959"/>
                  </a:lnTo>
                  <a:lnTo>
                    <a:pt x="195" y="958"/>
                  </a:lnTo>
                  <a:lnTo>
                    <a:pt x="176" y="958"/>
                  </a:lnTo>
                  <a:lnTo>
                    <a:pt x="155" y="956"/>
                  </a:lnTo>
                  <a:lnTo>
                    <a:pt x="142" y="941"/>
                  </a:lnTo>
                  <a:lnTo>
                    <a:pt x="139" y="902"/>
                  </a:lnTo>
                  <a:lnTo>
                    <a:pt x="142" y="852"/>
                  </a:lnTo>
                  <a:lnTo>
                    <a:pt x="143" y="806"/>
                  </a:lnTo>
                  <a:lnTo>
                    <a:pt x="143" y="751"/>
                  </a:lnTo>
                  <a:lnTo>
                    <a:pt x="142" y="695"/>
                  </a:lnTo>
                  <a:lnTo>
                    <a:pt x="141" y="637"/>
                  </a:lnTo>
                  <a:lnTo>
                    <a:pt x="139" y="581"/>
                  </a:lnTo>
                  <a:lnTo>
                    <a:pt x="143" y="583"/>
                  </a:lnTo>
                  <a:lnTo>
                    <a:pt x="149" y="586"/>
                  </a:lnTo>
                  <a:lnTo>
                    <a:pt x="155" y="587"/>
                  </a:lnTo>
                  <a:lnTo>
                    <a:pt x="160" y="588"/>
                  </a:lnTo>
                  <a:lnTo>
                    <a:pt x="184" y="593"/>
                  </a:lnTo>
                  <a:lnTo>
                    <a:pt x="211" y="595"/>
                  </a:lnTo>
                  <a:lnTo>
                    <a:pt x="238" y="595"/>
                  </a:lnTo>
                  <a:lnTo>
                    <a:pt x="264" y="594"/>
                  </a:lnTo>
                  <a:lnTo>
                    <a:pt x="292" y="593"/>
                  </a:lnTo>
                  <a:lnTo>
                    <a:pt x="319" y="591"/>
                  </a:lnTo>
                  <a:lnTo>
                    <a:pt x="344" y="588"/>
                  </a:lnTo>
                  <a:lnTo>
                    <a:pt x="370" y="587"/>
                  </a:lnTo>
                  <a:lnTo>
                    <a:pt x="391" y="586"/>
                  </a:lnTo>
                  <a:lnTo>
                    <a:pt x="413" y="586"/>
                  </a:lnTo>
                  <a:lnTo>
                    <a:pt x="434" y="584"/>
                  </a:lnTo>
                  <a:lnTo>
                    <a:pt x="457" y="584"/>
                  </a:lnTo>
                  <a:lnTo>
                    <a:pt x="478" y="584"/>
                  </a:lnTo>
                  <a:lnTo>
                    <a:pt x="499" y="584"/>
                  </a:lnTo>
                  <a:lnTo>
                    <a:pt x="521" y="584"/>
                  </a:lnTo>
                  <a:lnTo>
                    <a:pt x="542" y="584"/>
                  </a:lnTo>
                  <a:lnTo>
                    <a:pt x="541" y="614"/>
                  </a:lnTo>
                  <a:lnTo>
                    <a:pt x="541" y="643"/>
                  </a:lnTo>
                  <a:lnTo>
                    <a:pt x="540" y="673"/>
                  </a:lnTo>
                  <a:lnTo>
                    <a:pt x="538" y="702"/>
                  </a:lnTo>
                  <a:lnTo>
                    <a:pt x="537" y="722"/>
                  </a:lnTo>
                  <a:lnTo>
                    <a:pt x="535" y="757"/>
                  </a:lnTo>
                  <a:lnTo>
                    <a:pt x="534" y="800"/>
                  </a:lnTo>
                  <a:lnTo>
                    <a:pt x="535" y="848"/>
                  </a:lnTo>
                  <a:lnTo>
                    <a:pt x="540" y="892"/>
                  </a:lnTo>
                  <a:lnTo>
                    <a:pt x="549" y="927"/>
                  </a:lnTo>
                  <a:lnTo>
                    <a:pt x="563" y="947"/>
                  </a:lnTo>
                  <a:lnTo>
                    <a:pt x="585" y="944"/>
                  </a:lnTo>
                  <a:lnTo>
                    <a:pt x="603" y="917"/>
                  </a:lnTo>
                  <a:lnTo>
                    <a:pt x="613" y="876"/>
                  </a:lnTo>
                  <a:lnTo>
                    <a:pt x="614" y="833"/>
                  </a:lnTo>
                  <a:lnTo>
                    <a:pt x="614" y="799"/>
                  </a:lnTo>
                  <a:lnTo>
                    <a:pt x="613" y="753"/>
                  </a:lnTo>
                  <a:lnTo>
                    <a:pt x="611" y="705"/>
                  </a:lnTo>
                  <a:lnTo>
                    <a:pt x="608" y="659"/>
                  </a:lnTo>
                  <a:lnTo>
                    <a:pt x="607" y="612"/>
                  </a:lnTo>
                  <a:lnTo>
                    <a:pt x="607" y="605"/>
                  </a:lnTo>
                  <a:lnTo>
                    <a:pt x="607" y="600"/>
                  </a:lnTo>
                  <a:lnTo>
                    <a:pt x="607" y="593"/>
                  </a:lnTo>
                  <a:lnTo>
                    <a:pt x="607" y="586"/>
                  </a:lnTo>
                  <a:lnTo>
                    <a:pt x="629" y="587"/>
                  </a:lnTo>
                  <a:lnTo>
                    <a:pt x="652" y="587"/>
                  </a:lnTo>
                  <a:lnTo>
                    <a:pt x="674" y="588"/>
                  </a:lnTo>
                  <a:lnTo>
                    <a:pt x="697" y="590"/>
                  </a:lnTo>
                  <a:lnTo>
                    <a:pt x="719" y="591"/>
                  </a:lnTo>
                  <a:lnTo>
                    <a:pt x="742" y="591"/>
                  </a:lnTo>
                  <a:lnTo>
                    <a:pt x="764" y="593"/>
                  </a:lnTo>
                  <a:lnTo>
                    <a:pt x="787" y="593"/>
                  </a:lnTo>
                  <a:lnTo>
                    <a:pt x="812" y="594"/>
                  </a:lnTo>
                  <a:lnTo>
                    <a:pt x="839" y="594"/>
                  </a:lnTo>
                  <a:lnTo>
                    <a:pt x="867" y="595"/>
                  </a:lnTo>
                  <a:lnTo>
                    <a:pt x="896" y="594"/>
                  </a:lnTo>
                  <a:lnTo>
                    <a:pt x="924" y="593"/>
                  </a:lnTo>
                  <a:lnTo>
                    <a:pt x="951" y="590"/>
                  </a:lnTo>
                  <a:lnTo>
                    <a:pt x="978" y="583"/>
                  </a:lnTo>
                  <a:lnTo>
                    <a:pt x="1002" y="574"/>
                  </a:lnTo>
                  <a:lnTo>
                    <a:pt x="1003" y="573"/>
                  </a:lnTo>
                  <a:lnTo>
                    <a:pt x="1005" y="573"/>
                  </a:lnTo>
                  <a:lnTo>
                    <a:pt x="1005" y="573"/>
                  </a:lnTo>
                  <a:lnTo>
                    <a:pt x="1006" y="571"/>
                  </a:lnTo>
                  <a:lnTo>
                    <a:pt x="1006" y="600"/>
                  </a:lnTo>
                  <a:lnTo>
                    <a:pt x="1006" y="626"/>
                  </a:lnTo>
                  <a:lnTo>
                    <a:pt x="1007" y="654"/>
                  </a:lnTo>
                  <a:lnTo>
                    <a:pt x="1009" y="682"/>
                  </a:lnTo>
                  <a:lnTo>
                    <a:pt x="1009" y="723"/>
                  </a:lnTo>
                  <a:lnTo>
                    <a:pt x="1006" y="768"/>
                  </a:lnTo>
                  <a:lnTo>
                    <a:pt x="1005" y="813"/>
                  </a:lnTo>
                  <a:lnTo>
                    <a:pt x="1009" y="854"/>
                  </a:lnTo>
                  <a:lnTo>
                    <a:pt x="1012" y="883"/>
                  </a:lnTo>
                  <a:lnTo>
                    <a:pt x="1012" y="914"/>
                  </a:lnTo>
                  <a:lnTo>
                    <a:pt x="1009" y="940"/>
                  </a:lnTo>
                  <a:lnTo>
                    <a:pt x="1002" y="949"/>
                  </a:lnTo>
                  <a:close/>
                </a:path>
              </a:pathLst>
            </a:custGeom>
            <a:solidFill>
              <a:srgbClr val="B5A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6" y="3157"/>
              <a:ext cx="1374" cy="314"/>
            </a:xfrm>
            <a:custGeom>
              <a:avLst/>
              <a:gdLst>
                <a:gd name="T0" fmla="*/ 1330 w 1374"/>
                <a:gd name="T1" fmla="*/ 6 h 314"/>
                <a:gd name="T2" fmla="*/ 1291 w 1374"/>
                <a:gd name="T3" fmla="*/ 6 h 314"/>
                <a:gd name="T4" fmla="*/ 1252 w 1374"/>
                <a:gd name="T5" fmla="*/ 3 h 314"/>
                <a:gd name="T6" fmla="*/ 1208 w 1374"/>
                <a:gd name="T7" fmla="*/ 2 h 314"/>
                <a:gd name="T8" fmla="*/ 1163 w 1374"/>
                <a:gd name="T9" fmla="*/ 5 h 314"/>
                <a:gd name="T10" fmla="*/ 1115 w 1374"/>
                <a:gd name="T11" fmla="*/ 9 h 314"/>
                <a:gd name="T12" fmla="*/ 1061 w 1374"/>
                <a:gd name="T13" fmla="*/ 13 h 314"/>
                <a:gd name="T14" fmla="*/ 1006 w 1374"/>
                <a:gd name="T15" fmla="*/ 15 h 314"/>
                <a:gd name="T16" fmla="*/ 952 w 1374"/>
                <a:gd name="T17" fmla="*/ 15 h 314"/>
                <a:gd name="T18" fmla="*/ 898 w 1374"/>
                <a:gd name="T19" fmla="*/ 13 h 314"/>
                <a:gd name="T20" fmla="*/ 843 w 1374"/>
                <a:gd name="T21" fmla="*/ 13 h 314"/>
                <a:gd name="T22" fmla="*/ 792 w 1374"/>
                <a:gd name="T23" fmla="*/ 13 h 314"/>
                <a:gd name="T24" fmla="*/ 740 w 1374"/>
                <a:gd name="T25" fmla="*/ 10 h 314"/>
                <a:gd name="T26" fmla="*/ 690 w 1374"/>
                <a:gd name="T27" fmla="*/ 9 h 314"/>
                <a:gd name="T28" fmla="*/ 639 w 1374"/>
                <a:gd name="T29" fmla="*/ 8 h 314"/>
                <a:gd name="T30" fmla="*/ 587 w 1374"/>
                <a:gd name="T31" fmla="*/ 6 h 314"/>
                <a:gd name="T32" fmla="*/ 532 w 1374"/>
                <a:gd name="T33" fmla="*/ 6 h 314"/>
                <a:gd name="T34" fmla="*/ 478 w 1374"/>
                <a:gd name="T35" fmla="*/ 8 h 314"/>
                <a:gd name="T36" fmla="*/ 421 w 1374"/>
                <a:gd name="T37" fmla="*/ 8 h 314"/>
                <a:gd name="T38" fmla="*/ 365 w 1374"/>
                <a:gd name="T39" fmla="*/ 9 h 314"/>
                <a:gd name="T40" fmla="*/ 310 w 1374"/>
                <a:gd name="T41" fmla="*/ 10 h 314"/>
                <a:gd name="T42" fmla="*/ 256 w 1374"/>
                <a:gd name="T43" fmla="*/ 10 h 314"/>
                <a:gd name="T44" fmla="*/ 207 w 1374"/>
                <a:gd name="T45" fmla="*/ 12 h 314"/>
                <a:gd name="T46" fmla="*/ 160 w 1374"/>
                <a:gd name="T47" fmla="*/ 13 h 314"/>
                <a:gd name="T48" fmla="*/ 114 w 1374"/>
                <a:gd name="T49" fmla="*/ 16 h 314"/>
                <a:gd name="T50" fmla="*/ 67 w 1374"/>
                <a:gd name="T51" fmla="*/ 20 h 314"/>
                <a:gd name="T52" fmla="*/ 18 w 1374"/>
                <a:gd name="T53" fmla="*/ 26 h 314"/>
                <a:gd name="T54" fmla="*/ 0 w 1374"/>
                <a:gd name="T55" fmla="*/ 183 h 314"/>
                <a:gd name="T56" fmla="*/ 4 w 1374"/>
                <a:gd name="T57" fmla="*/ 273 h 314"/>
                <a:gd name="T58" fmla="*/ 17 w 1374"/>
                <a:gd name="T59" fmla="*/ 298 h 314"/>
                <a:gd name="T60" fmla="*/ 46 w 1374"/>
                <a:gd name="T61" fmla="*/ 311 h 314"/>
                <a:gd name="T62" fmla="*/ 104 w 1374"/>
                <a:gd name="T63" fmla="*/ 314 h 314"/>
                <a:gd name="T64" fmla="*/ 164 w 1374"/>
                <a:gd name="T65" fmla="*/ 310 h 314"/>
                <a:gd name="T66" fmla="*/ 223 w 1374"/>
                <a:gd name="T67" fmla="*/ 310 h 314"/>
                <a:gd name="T68" fmla="*/ 284 w 1374"/>
                <a:gd name="T69" fmla="*/ 308 h 314"/>
                <a:gd name="T70" fmla="*/ 343 w 1374"/>
                <a:gd name="T71" fmla="*/ 305 h 314"/>
                <a:gd name="T72" fmla="*/ 402 w 1374"/>
                <a:gd name="T73" fmla="*/ 301 h 314"/>
                <a:gd name="T74" fmla="*/ 462 w 1374"/>
                <a:gd name="T75" fmla="*/ 298 h 314"/>
                <a:gd name="T76" fmla="*/ 524 w 1374"/>
                <a:gd name="T77" fmla="*/ 298 h 314"/>
                <a:gd name="T78" fmla="*/ 614 w 1374"/>
                <a:gd name="T79" fmla="*/ 300 h 314"/>
                <a:gd name="T80" fmla="*/ 705 w 1374"/>
                <a:gd name="T81" fmla="*/ 303 h 314"/>
                <a:gd name="T82" fmla="*/ 796 w 1374"/>
                <a:gd name="T83" fmla="*/ 304 h 314"/>
                <a:gd name="T84" fmla="*/ 888 w 1374"/>
                <a:gd name="T85" fmla="*/ 305 h 314"/>
                <a:gd name="T86" fmla="*/ 978 w 1374"/>
                <a:gd name="T87" fmla="*/ 305 h 314"/>
                <a:gd name="T88" fmla="*/ 1054 w 1374"/>
                <a:gd name="T89" fmla="*/ 305 h 314"/>
                <a:gd name="T90" fmla="*/ 1121 w 1374"/>
                <a:gd name="T91" fmla="*/ 304 h 314"/>
                <a:gd name="T92" fmla="*/ 1188 w 1374"/>
                <a:gd name="T93" fmla="*/ 301 h 314"/>
                <a:gd name="T94" fmla="*/ 1254 w 1374"/>
                <a:gd name="T95" fmla="*/ 297 h 314"/>
                <a:gd name="T96" fmla="*/ 1322 w 1374"/>
                <a:gd name="T97" fmla="*/ 293 h 314"/>
                <a:gd name="T98" fmla="*/ 1371 w 1374"/>
                <a:gd name="T99" fmla="*/ 204 h 314"/>
                <a:gd name="T100" fmla="*/ 1356 w 1374"/>
                <a:gd name="T10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4" h="314">
                  <a:moveTo>
                    <a:pt x="1356" y="0"/>
                  </a:moveTo>
                  <a:lnTo>
                    <a:pt x="1343" y="3"/>
                  </a:lnTo>
                  <a:lnTo>
                    <a:pt x="1330" y="6"/>
                  </a:lnTo>
                  <a:lnTo>
                    <a:pt x="1316" y="6"/>
                  </a:lnTo>
                  <a:lnTo>
                    <a:pt x="1304" y="6"/>
                  </a:lnTo>
                  <a:lnTo>
                    <a:pt x="1291" y="6"/>
                  </a:lnTo>
                  <a:lnTo>
                    <a:pt x="1278" y="5"/>
                  </a:lnTo>
                  <a:lnTo>
                    <a:pt x="1266" y="5"/>
                  </a:lnTo>
                  <a:lnTo>
                    <a:pt x="1252" y="3"/>
                  </a:lnTo>
                  <a:lnTo>
                    <a:pt x="1238" y="2"/>
                  </a:lnTo>
                  <a:lnTo>
                    <a:pt x="1222" y="2"/>
                  </a:lnTo>
                  <a:lnTo>
                    <a:pt x="1208" y="2"/>
                  </a:lnTo>
                  <a:lnTo>
                    <a:pt x="1193" y="3"/>
                  </a:lnTo>
                  <a:lnTo>
                    <a:pt x="1179" y="3"/>
                  </a:lnTo>
                  <a:lnTo>
                    <a:pt x="1163" y="5"/>
                  </a:lnTo>
                  <a:lnTo>
                    <a:pt x="1149" y="6"/>
                  </a:lnTo>
                  <a:lnTo>
                    <a:pt x="1134" y="8"/>
                  </a:lnTo>
                  <a:lnTo>
                    <a:pt x="1115" y="9"/>
                  </a:lnTo>
                  <a:lnTo>
                    <a:pt x="1097" y="10"/>
                  </a:lnTo>
                  <a:lnTo>
                    <a:pt x="1079" y="12"/>
                  </a:lnTo>
                  <a:lnTo>
                    <a:pt x="1061" y="13"/>
                  </a:lnTo>
                  <a:lnTo>
                    <a:pt x="1042" y="13"/>
                  </a:lnTo>
                  <a:lnTo>
                    <a:pt x="1024" y="15"/>
                  </a:lnTo>
                  <a:lnTo>
                    <a:pt x="1006" y="15"/>
                  </a:lnTo>
                  <a:lnTo>
                    <a:pt x="989" y="15"/>
                  </a:lnTo>
                  <a:lnTo>
                    <a:pt x="971" y="15"/>
                  </a:lnTo>
                  <a:lnTo>
                    <a:pt x="952" y="15"/>
                  </a:lnTo>
                  <a:lnTo>
                    <a:pt x="934" y="15"/>
                  </a:lnTo>
                  <a:lnTo>
                    <a:pt x="916" y="13"/>
                  </a:lnTo>
                  <a:lnTo>
                    <a:pt x="898" y="13"/>
                  </a:lnTo>
                  <a:lnTo>
                    <a:pt x="879" y="13"/>
                  </a:lnTo>
                  <a:lnTo>
                    <a:pt x="861" y="13"/>
                  </a:lnTo>
                  <a:lnTo>
                    <a:pt x="843" y="13"/>
                  </a:lnTo>
                  <a:lnTo>
                    <a:pt x="826" y="13"/>
                  </a:lnTo>
                  <a:lnTo>
                    <a:pt x="809" y="13"/>
                  </a:lnTo>
                  <a:lnTo>
                    <a:pt x="792" y="13"/>
                  </a:lnTo>
                  <a:lnTo>
                    <a:pt x="774" y="12"/>
                  </a:lnTo>
                  <a:lnTo>
                    <a:pt x="757" y="12"/>
                  </a:lnTo>
                  <a:lnTo>
                    <a:pt x="740" y="10"/>
                  </a:lnTo>
                  <a:lnTo>
                    <a:pt x="723" y="10"/>
                  </a:lnTo>
                  <a:lnTo>
                    <a:pt x="707" y="9"/>
                  </a:lnTo>
                  <a:lnTo>
                    <a:pt x="690" y="9"/>
                  </a:lnTo>
                  <a:lnTo>
                    <a:pt x="673" y="9"/>
                  </a:lnTo>
                  <a:lnTo>
                    <a:pt x="656" y="8"/>
                  </a:lnTo>
                  <a:lnTo>
                    <a:pt x="639" y="8"/>
                  </a:lnTo>
                  <a:lnTo>
                    <a:pt x="621" y="6"/>
                  </a:lnTo>
                  <a:lnTo>
                    <a:pt x="604" y="6"/>
                  </a:lnTo>
                  <a:lnTo>
                    <a:pt x="587" y="6"/>
                  </a:lnTo>
                  <a:lnTo>
                    <a:pt x="570" y="6"/>
                  </a:lnTo>
                  <a:lnTo>
                    <a:pt x="552" y="6"/>
                  </a:lnTo>
                  <a:lnTo>
                    <a:pt x="532" y="6"/>
                  </a:lnTo>
                  <a:lnTo>
                    <a:pt x="514" y="6"/>
                  </a:lnTo>
                  <a:lnTo>
                    <a:pt x="496" y="6"/>
                  </a:lnTo>
                  <a:lnTo>
                    <a:pt x="478" y="8"/>
                  </a:lnTo>
                  <a:lnTo>
                    <a:pt x="458" y="8"/>
                  </a:lnTo>
                  <a:lnTo>
                    <a:pt x="440" y="8"/>
                  </a:lnTo>
                  <a:lnTo>
                    <a:pt x="421" y="8"/>
                  </a:lnTo>
                  <a:lnTo>
                    <a:pt x="403" y="9"/>
                  </a:lnTo>
                  <a:lnTo>
                    <a:pt x="385" y="9"/>
                  </a:lnTo>
                  <a:lnTo>
                    <a:pt x="365" y="9"/>
                  </a:lnTo>
                  <a:lnTo>
                    <a:pt x="347" y="10"/>
                  </a:lnTo>
                  <a:lnTo>
                    <a:pt x="329" y="10"/>
                  </a:lnTo>
                  <a:lnTo>
                    <a:pt x="310" y="10"/>
                  </a:lnTo>
                  <a:lnTo>
                    <a:pt x="291" y="10"/>
                  </a:lnTo>
                  <a:lnTo>
                    <a:pt x="273" y="10"/>
                  </a:lnTo>
                  <a:lnTo>
                    <a:pt x="256" y="10"/>
                  </a:lnTo>
                  <a:lnTo>
                    <a:pt x="239" y="10"/>
                  </a:lnTo>
                  <a:lnTo>
                    <a:pt x="223" y="10"/>
                  </a:lnTo>
                  <a:lnTo>
                    <a:pt x="207" y="12"/>
                  </a:lnTo>
                  <a:lnTo>
                    <a:pt x="191" y="12"/>
                  </a:lnTo>
                  <a:lnTo>
                    <a:pt x="176" y="13"/>
                  </a:lnTo>
                  <a:lnTo>
                    <a:pt x="160" y="13"/>
                  </a:lnTo>
                  <a:lnTo>
                    <a:pt x="145" y="15"/>
                  </a:lnTo>
                  <a:lnTo>
                    <a:pt x="129" y="16"/>
                  </a:lnTo>
                  <a:lnTo>
                    <a:pt x="114" y="16"/>
                  </a:lnTo>
                  <a:lnTo>
                    <a:pt x="98" y="17"/>
                  </a:lnTo>
                  <a:lnTo>
                    <a:pt x="83" y="19"/>
                  </a:lnTo>
                  <a:lnTo>
                    <a:pt x="67" y="20"/>
                  </a:lnTo>
                  <a:lnTo>
                    <a:pt x="51" y="23"/>
                  </a:lnTo>
                  <a:lnTo>
                    <a:pt x="35" y="24"/>
                  </a:lnTo>
                  <a:lnTo>
                    <a:pt x="18" y="26"/>
                  </a:lnTo>
                  <a:lnTo>
                    <a:pt x="4" y="50"/>
                  </a:lnTo>
                  <a:lnTo>
                    <a:pt x="0" y="110"/>
                  </a:lnTo>
                  <a:lnTo>
                    <a:pt x="0" y="183"/>
                  </a:lnTo>
                  <a:lnTo>
                    <a:pt x="3" y="249"/>
                  </a:lnTo>
                  <a:lnTo>
                    <a:pt x="4" y="262"/>
                  </a:lnTo>
                  <a:lnTo>
                    <a:pt x="4" y="273"/>
                  </a:lnTo>
                  <a:lnTo>
                    <a:pt x="7" y="283"/>
                  </a:lnTo>
                  <a:lnTo>
                    <a:pt x="11" y="291"/>
                  </a:lnTo>
                  <a:lnTo>
                    <a:pt x="17" y="298"/>
                  </a:lnTo>
                  <a:lnTo>
                    <a:pt x="24" y="304"/>
                  </a:lnTo>
                  <a:lnTo>
                    <a:pt x="34" y="308"/>
                  </a:lnTo>
                  <a:lnTo>
                    <a:pt x="46" y="311"/>
                  </a:lnTo>
                  <a:lnTo>
                    <a:pt x="66" y="312"/>
                  </a:lnTo>
                  <a:lnTo>
                    <a:pt x="84" y="314"/>
                  </a:lnTo>
                  <a:lnTo>
                    <a:pt x="104" y="314"/>
                  </a:lnTo>
                  <a:lnTo>
                    <a:pt x="125" y="312"/>
                  </a:lnTo>
                  <a:lnTo>
                    <a:pt x="145" y="311"/>
                  </a:lnTo>
                  <a:lnTo>
                    <a:pt x="164" y="310"/>
                  </a:lnTo>
                  <a:lnTo>
                    <a:pt x="183" y="310"/>
                  </a:lnTo>
                  <a:lnTo>
                    <a:pt x="202" y="310"/>
                  </a:lnTo>
                  <a:lnTo>
                    <a:pt x="223" y="310"/>
                  </a:lnTo>
                  <a:lnTo>
                    <a:pt x="243" y="310"/>
                  </a:lnTo>
                  <a:lnTo>
                    <a:pt x="264" y="310"/>
                  </a:lnTo>
                  <a:lnTo>
                    <a:pt x="284" y="308"/>
                  </a:lnTo>
                  <a:lnTo>
                    <a:pt x="303" y="308"/>
                  </a:lnTo>
                  <a:lnTo>
                    <a:pt x="323" y="307"/>
                  </a:lnTo>
                  <a:lnTo>
                    <a:pt x="343" y="305"/>
                  </a:lnTo>
                  <a:lnTo>
                    <a:pt x="362" y="304"/>
                  </a:lnTo>
                  <a:lnTo>
                    <a:pt x="382" y="303"/>
                  </a:lnTo>
                  <a:lnTo>
                    <a:pt x="402" y="301"/>
                  </a:lnTo>
                  <a:lnTo>
                    <a:pt x="421" y="300"/>
                  </a:lnTo>
                  <a:lnTo>
                    <a:pt x="441" y="300"/>
                  </a:lnTo>
                  <a:lnTo>
                    <a:pt x="462" y="298"/>
                  </a:lnTo>
                  <a:lnTo>
                    <a:pt x="482" y="298"/>
                  </a:lnTo>
                  <a:lnTo>
                    <a:pt x="503" y="298"/>
                  </a:lnTo>
                  <a:lnTo>
                    <a:pt x="524" y="298"/>
                  </a:lnTo>
                  <a:lnTo>
                    <a:pt x="553" y="298"/>
                  </a:lnTo>
                  <a:lnTo>
                    <a:pt x="583" y="300"/>
                  </a:lnTo>
                  <a:lnTo>
                    <a:pt x="614" y="300"/>
                  </a:lnTo>
                  <a:lnTo>
                    <a:pt x="643" y="301"/>
                  </a:lnTo>
                  <a:lnTo>
                    <a:pt x="674" y="301"/>
                  </a:lnTo>
                  <a:lnTo>
                    <a:pt x="705" y="303"/>
                  </a:lnTo>
                  <a:lnTo>
                    <a:pt x="735" y="303"/>
                  </a:lnTo>
                  <a:lnTo>
                    <a:pt x="766" y="304"/>
                  </a:lnTo>
                  <a:lnTo>
                    <a:pt x="796" y="304"/>
                  </a:lnTo>
                  <a:lnTo>
                    <a:pt x="827" y="304"/>
                  </a:lnTo>
                  <a:lnTo>
                    <a:pt x="858" y="305"/>
                  </a:lnTo>
                  <a:lnTo>
                    <a:pt x="888" y="305"/>
                  </a:lnTo>
                  <a:lnTo>
                    <a:pt x="919" y="305"/>
                  </a:lnTo>
                  <a:lnTo>
                    <a:pt x="948" y="305"/>
                  </a:lnTo>
                  <a:lnTo>
                    <a:pt x="978" y="305"/>
                  </a:lnTo>
                  <a:lnTo>
                    <a:pt x="1007" y="305"/>
                  </a:lnTo>
                  <a:lnTo>
                    <a:pt x="1030" y="305"/>
                  </a:lnTo>
                  <a:lnTo>
                    <a:pt x="1054" y="305"/>
                  </a:lnTo>
                  <a:lnTo>
                    <a:pt x="1076" y="304"/>
                  </a:lnTo>
                  <a:lnTo>
                    <a:pt x="1098" y="304"/>
                  </a:lnTo>
                  <a:lnTo>
                    <a:pt x="1121" y="304"/>
                  </a:lnTo>
                  <a:lnTo>
                    <a:pt x="1143" y="303"/>
                  </a:lnTo>
                  <a:lnTo>
                    <a:pt x="1166" y="301"/>
                  </a:lnTo>
                  <a:lnTo>
                    <a:pt x="1188" y="301"/>
                  </a:lnTo>
                  <a:lnTo>
                    <a:pt x="1209" y="300"/>
                  </a:lnTo>
                  <a:lnTo>
                    <a:pt x="1232" y="298"/>
                  </a:lnTo>
                  <a:lnTo>
                    <a:pt x="1254" y="297"/>
                  </a:lnTo>
                  <a:lnTo>
                    <a:pt x="1277" y="296"/>
                  </a:lnTo>
                  <a:lnTo>
                    <a:pt x="1299" y="294"/>
                  </a:lnTo>
                  <a:lnTo>
                    <a:pt x="1322" y="293"/>
                  </a:lnTo>
                  <a:lnTo>
                    <a:pt x="1346" y="290"/>
                  </a:lnTo>
                  <a:lnTo>
                    <a:pt x="1368" y="288"/>
                  </a:lnTo>
                  <a:lnTo>
                    <a:pt x="1371" y="204"/>
                  </a:lnTo>
                  <a:lnTo>
                    <a:pt x="1374" y="107"/>
                  </a:lnTo>
                  <a:lnTo>
                    <a:pt x="1371" y="3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C9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6" y="2150"/>
              <a:ext cx="1333" cy="1301"/>
            </a:xfrm>
            <a:custGeom>
              <a:avLst/>
              <a:gdLst>
                <a:gd name="T0" fmla="*/ 1312 w 1333"/>
                <a:gd name="T1" fmla="*/ 1038 h 1301"/>
                <a:gd name="T2" fmla="*/ 1303 w 1333"/>
                <a:gd name="T3" fmla="*/ 1097 h 1301"/>
                <a:gd name="T4" fmla="*/ 1303 w 1333"/>
                <a:gd name="T5" fmla="*/ 1236 h 1301"/>
                <a:gd name="T6" fmla="*/ 1081 w 1333"/>
                <a:gd name="T7" fmla="*/ 1260 h 1301"/>
                <a:gd name="T8" fmla="*/ 785 w 1333"/>
                <a:gd name="T9" fmla="*/ 1262 h 1301"/>
                <a:gd name="T10" fmla="*/ 602 w 1333"/>
                <a:gd name="T11" fmla="*/ 1256 h 1301"/>
                <a:gd name="T12" fmla="*/ 455 w 1333"/>
                <a:gd name="T13" fmla="*/ 1252 h 1301"/>
                <a:gd name="T14" fmla="*/ 224 w 1333"/>
                <a:gd name="T15" fmla="*/ 1263 h 1301"/>
                <a:gd name="T16" fmla="*/ 32 w 1333"/>
                <a:gd name="T17" fmla="*/ 1270 h 1301"/>
                <a:gd name="T18" fmla="*/ 28 w 1333"/>
                <a:gd name="T19" fmla="*/ 1137 h 1301"/>
                <a:gd name="T20" fmla="*/ 98 w 1333"/>
                <a:gd name="T21" fmla="*/ 1086 h 1301"/>
                <a:gd name="T22" fmla="*/ 363 w 1333"/>
                <a:gd name="T23" fmla="*/ 1081 h 1301"/>
                <a:gd name="T24" fmla="*/ 599 w 1333"/>
                <a:gd name="T25" fmla="*/ 1069 h 1301"/>
                <a:gd name="T26" fmla="*/ 696 w 1333"/>
                <a:gd name="T27" fmla="*/ 1068 h 1301"/>
                <a:gd name="T28" fmla="*/ 812 w 1333"/>
                <a:gd name="T29" fmla="*/ 1069 h 1301"/>
                <a:gd name="T30" fmla="*/ 1069 w 1333"/>
                <a:gd name="T31" fmla="*/ 1072 h 1301"/>
                <a:gd name="T32" fmla="*/ 1223 w 1333"/>
                <a:gd name="T33" fmla="*/ 1061 h 1301"/>
                <a:gd name="T34" fmla="*/ 1220 w 1333"/>
                <a:gd name="T35" fmla="*/ 535 h 1301"/>
                <a:gd name="T36" fmla="*/ 1208 w 1333"/>
                <a:gd name="T37" fmla="*/ 148 h 1301"/>
                <a:gd name="T38" fmla="*/ 1206 w 1333"/>
                <a:gd name="T39" fmla="*/ 3 h 1301"/>
                <a:gd name="T40" fmla="*/ 962 w 1333"/>
                <a:gd name="T41" fmla="*/ 6 h 1301"/>
                <a:gd name="T42" fmla="*/ 847 w 1333"/>
                <a:gd name="T43" fmla="*/ 9 h 1301"/>
                <a:gd name="T44" fmla="*/ 664 w 1333"/>
                <a:gd name="T45" fmla="*/ 9 h 1301"/>
                <a:gd name="T46" fmla="*/ 358 w 1333"/>
                <a:gd name="T47" fmla="*/ 4 h 1301"/>
                <a:gd name="T48" fmla="*/ 265 w 1333"/>
                <a:gd name="T49" fmla="*/ 4 h 1301"/>
                <a:gd name="T50" fmla="*/ 195 w 1333"/>
                <a:gd name="T51" fmla="*/ 2 h 1301"/>
                <a:gd name="T52" fmla="*/ 115 w 1333"/>
                <a:gd name="T53" fmla="*/ 17 h 1301"/>
                <a:gd name="T54" fmla="*/ 112 w 1333"/>
                <a:gd name="T55" fmla="*/ 280 h 1301"/>
                <a:gd name="T56" fmla="*/ 116 w 1333"/>
                <a:gd name="T57" fmla="*/ 662 h 1301"/>
                <a:gd name="T58" fmla="*/ 135 w 1333"/>
                <a:gd name="T59" fmla="*/ 1019 h 1301"/>
                <a:gd name="T60" fmla="*/ 147 w 1333"/>
                <a:gd name="T61" fmla="*/ 887 h 1301"/>
                <a:gd name="T62" fmla="*/ 146 w 1333"/>
                <a:gd name="T63" fmla="*/ 564 h 1301"/>
                <a:gd name="T64" fmla="*/ 150 w 1333"/>
                <a:gd name="T65" fmla="*/ 433 h 1301"/>
                <a:gd name="T66" fmla="*/ 143 w 1333"/>
                <a:gd name="T67" fmla="*/ 150 h 1301"/>
                <a:gd name="T68" fmla="*/ 153 w 1333"/>
                <a:gd name="T69" fmla="*/ 34 h 1301"/>
                <a:gd name="T70" fmla="*/ 234 w 1333"/>
                <a:gd name="T71" fmla="*/ 32 h 1301"/>
                <a:gd name="T72" fmla="*/ 425 w 1333"/>
                <a:gd name="T73" fmla="*/ 34 h 1301"/>
                <a:gd name="T74" fmla="*/ 792 w 1333"/>
                <a:gd name="T75" fmla="*/ 39 h 1301"/>
                <a:gd name="T76" fmla="*/ 894 w 1333"/>
                <a:gd name="T77" fmla="*/ 37 h 1301"/>
                <a:gd name="T78" fmla="*/ 1015 w 1333"/>
                <a:gd name="T79" fmla="*/ 34 h 1301"/>
                <a:gd name="T80" fmla="*/ 1167 w 1333"/>
                <a:gd name="T81" fmla="*/ 30 h 1301"/>
                <a:gd name="T82" fmla="*/ 1178 w 1333"/>
                <a:gd name="T83" fmla="*/ 242 h 1301"/>
                <a:gd name="T84" fmla="*/ 1191 w 1333"/>
                <a:gd name="T85" fmla="*/ 537 h 1301"/>
                <a:gd name="T86" fmla="*/ 1199 w 1333"/>
                <a:gd name="T87" fmla="*/ 999 h 1301"/>
                <a:gd name="T88" fmla="*/ 1136 w 1333"/>
                <a:gd name="T89" fmla="*/ 1040 h 1301"/>
                <a:gd name="T90" fmla="*/ 975 w 1333"/>
                <a:gd name="T91" fmla="*/ 1045 h 1301"/>
                <a:gd name="T92" fmla="*/ 744 w 1333"/>
                <a:gd name="T93" fmla="*/ 1040 h 1301"/>
                <a:gd name="T94" fmla="*/ 635 w 1333"/>
                <a:gd name="T95" fmla="*/ 1038 h 1301"/>
                <a:gd name="T96" fmla="*/ 467 w 1333"/>
                <a:gd name="T97" fmla="*/ 1048 h 1301"/>
                <a:gd name="T98" fmla="*/ 196 w 1333"/>
                <a:gd name="T99" fmla="*/ 1055 h 1301"/>
                <a:gd name="T100" fmla="*/ 4 w 1333"/>
                <a:gd name="T101" fmla="*/ 1061 h 1301"/>
                <a:gd name="T102" fmla="*/ 4 w 1333"/>
                <a:gd name="T103" fmla="*/ 1284 h 1301"/>
                <a:gd name="T104" fmla="*/ 50 w 1333"/>
                <a:gd name="T105" fmla="*/ 1301 h 1301"/>
                <a:gd name="T106" fmla="*/ 157 w 1333"/>
                <a:gd name="T107" fmla="*/ 1297 h 1301"/>
                <a:gd name="T108" fmla="*/ 347 w 1333"/>
                <a:gd name="T109" fmla="*/ 1284 h 1301"/>
                <a:gd name="T110" fmla="*/ 497 w 1333"/>
                <a:gd name="T111" fmla="*/ 1283 h 1301"/>
                <a:gd name="T112" fmla="*/ 643 w 1333"/>
                <a:gd name="T113" fmla="*/ 1287 h 1301"/>
                <a:gd name="T114" fmla="*/ 871 w 1333"/>
                <a:gd name="T115" fmla="*/ 1291 h 1301"/>
                <a:gd name="T116" fmla="*/ 1181 w 1333"/>
                <a:gd name="T117" fmla="*/ 1287 h 1301"/>
                <a:gd name="T118" fmla="*/ 1331 w 1333"/>
                <a:gd name="T119" fmla="*/ 1272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3" h="1301">
                  <a:moveTo>
                    <a:pt x="1333" y="1097"/>
                  </a:moveTo>
                  <a:lnTo>
                    <a:pt x="1333" y="1051"/>
                  </a:lnTo>
                  <a:lnTo>
                    <a:pt x="1331" y="1045"/>
                  </a:lnTo>
                  <a:lnTo>
                    <a:pt x="1328" y="1041"/>
                  </a:lnTo>
                  <a:lnTo>
                    <a:pt x="1323" y="1038"/>
                  </a:lnTo>
                  <a:lnTo>
                    <a:pt x="1317" y="1037"/>
                  </a:lnTo>
                  <a:lnTo>
                    <a:pt x="1312" y="1038"/>
                  </a:lnTo>
                  <a:lnTo>
                    <a:pt x="1307" y="1041"/>
                  </a:lnTo>
                  <a:lnTo>
                    <a:pt x="1305" y="1045"/>
                  </a:lnTo>
                  <a:lnTo>
                    <a:pt x="1303" y="1051"/>
                  </a:lnTo>
                  <a:lnTo>
                    <a:pt x="1303" y="1058"/>
                  </a:lnTo>
                  <a:lnTo>
                    <a:pt x="1303" y="1074"/>
                  </a:lnTo>
                  <a:lnTo>
                    <a:pt x="1303" y="1090"/>
                  </a:lnTo>
                  <a:lnTo>
                    <a:pt x="1303" y="1097"/>
                  </a:lnTo>
                  <a:lnTo>
                    <a:pt x="1303" y="1118"/>
                  </a:lnTo>
                  <a:lnTo>
                    <a:pt x="1305" y="1140"/>
                  </a:lnTo>
                  <a:lnTo>
                    <a:pt x="1305" y="1161"/>
                  </a:lnTo>
                  <a:lnTo>
                    <a:pt x="1305" y="1182"/>
                  </a:lnTo>
                  <a:lnTo>
                    <a:pt x="1305" y="1201"/>
                  </a:lnTo>
                  <a:lnTo>
                    <a:pt x="1305" y="1220"/>
                  </a:lnTo>
                  <a:lnTo>
                    <a:pt x="1303" y="1236"/>
                  </a:lnTo>
                  <a:lnTo>
                    <a:pt x="1303" y="1252"/>
                  </a:lnTo>
                  <a:lnTo>
                    <a:pt x="1274" y="1253"/>
                  </a:lnTo>
                  <a:lnTo>
                    <a:pt x="1240" y="1256"/>
                  </a:lnTo>
                  <a:lnTo>
                    <a:pt x="1203" y="1258"/>
                  </a:lnTo>
                  <a:lnTo>
                    <a:pt x="1166" y="1259"/>
                  </a:lnTo>
                  <a:lnTo>
                    <a:pt x="1125" y="1260"/>
                  </a:lnTo>
                  <a:lnTo>
                    <a:pt x="1081" y="1260"/>
                  </a:lnTo>
                  <a:lnTo>
                    <a:pt x="1038" y="1262"/>
                  </a:lnTo>
                  <a:lnTo>
                    <a:pt x="994" y="1262"/>
                  </a:lnTo>
                  <a:lnTo>
                    <a:pt x="951" y="1262"/>
                  </a:lnTo>
                  <a:lnTo>
                    <a:pt x="907" y="1262"/>
                  </a:lnTo>
                  <a:lnTo>
                    <a:pt x="864" y="1262"/>
                  </a:lnTo>
                  <a:lnTo>
                    <a:pt x="823" y="1262"/>
                  </a:lnTo>
                  <a:lnTo>
                    <a:pt x="785" y="1262"/>
                  </a:lnTo>
                  <a:lnTo>
                    <a:pt x="748" y="1260"/>
                  </a:lnTo>
                  <a:lnTo>
                    <a:pt x="715" y="1260"/>
                  </a:lnTo>
                  <a:lnTo>
                    <a:pt x="685" y="1259"/>
                  </a:lnTo>
                  <a:lnTo>
                    <a:pt x="664" y="1258"/>
                  </a:lnTo>
                  <a:lnTo>
                    <a:pt x="644" y="1258"/>
                  </a:lnTo>
                  <a:lnTo>
                    <a:pt x="623" y="1256"/>
                  </a:lnTo>
                  <a:lnTo>
                    <a:pt x="602" y="1256"/>
                  </a:lnTo>
                  <a:lnTo>
                    <a:pt x="581" y="1255"/>
                  </a:lnTo>
                  <a:lnTo>
                    <a:pt x="560" y="1255"/>
                  </a:lnTo>
                  <a:lnTo>
                    <a:pt x="539" y="1253"/>
                  </a:lnTo>
                  <a:lnTo>
                    <a:pt x="518" y="1253"/>
                  </a:lnTo>
                  <a:lnTo>
                    <a:pt x="497" y="1253"/>
                  </a:lnTo>
                  <a:lnTo>
                    <a:pt x="476" y="1252"/>
                  </a:lnTo>
                  <a:lnTo>
                    <a:pt x="455" y="1252"/>
                  </a:lnTo>
                  <a:lnTo>
                    <a:pt x="432" y="1252"/>
                  </a:lnTo>
                  <a:lnTo>
                    <a:pt x="411" y="1253"/>
                  </a:lnTo>
                  <a:lnTo>
                    <a:pt x="390" y="1253"/>
                  </a:lnTo>
                  <a:lnTo>
                    <a:pt x="368" y="1253"/>
                  </a:lnTo>
                  <a:lnTo>
                    <a:pt x="347" y="1255"/>
                  </a:lnTo>
                  <a:lnTo>
                    <a:pt x="253" y="1260"/>
                  </a:lnTo>
                  <a:lnTo>
                    <a:pt x="224" y="1263"/>
                  </a:lnTo>
                  <a:lnTo>
                    <a:pt x="194" y="1265"/>
                  </a:lnTo>
                  <a:lnTo>
                    <a:pt x="164" y="1267"/>
                  </a:lnTo>
                  <a:lnTo>
                    <a:pt x="135" y="1269"/>
                  </a:lnTo>
                  <a:lnTo>
                    <a:pt x="105" y="1270"/>
                  </a:lnTo>
                  <a:lnTo>
                    <a:pt x="78" y="1270"/>
                  </a:lnTo>
                  <a:lnTo>
                    <a:pt x="53" y="1270"/>
                  </a:lnTo>
                  <a:lnTo>
                    <a:pt x="32" y="1270"/>
                  </a:lnTo>
                  <a:lnTo>
                    <a:pt x="32" y="1252"/>
                  </a:lnTo>
                  <a:lnTo>
                    <a:pt x="32" y="1231"/>
                  </a:lnTo>
                  <a:lnTo>
                    <a:pt x="31" y="1213"/>
                  </a:lnTo>
                  <a:lnTo>
                    <a:pt x="31" y="1206"/>
                  </a:lnTo>
                  <a:lnTo>
                    <a:pt x="29" y="1183"/>
                  </a:lnTo>
                  <a:lnTo>
                    <a:pt x="29" y="1159"/>
                  </a:lnTo>
                  <a:lnTo>
                    <a:pt x="28" y="1137"/>
                  </a:lnTo>
                  <a:lnTo>
                    <a:pt x="28" y="1114"/>
                  </a:lnTo>
                  <a:lnTo>
                    <a:pt x="28" y="1107"/>
                  </a:lnTo>
                  <a:lnTo>
                    <a:pt x="29" y="1100"/>
                  </a:lnTo>
                  <a:lnTo>
                    <a:pt x="29" y="1093"/>
                  </a:lnTo>
                  <a:lnTo>
                    <a:pt x="29" y="1086"/>
                  </a:lnTo>
                  <a:lnTo>
                    <a:pt x="63" y="1086"/>
                  </a:lnTo>
                  <a:lnTo>
                    <a:pt x="98" y="1086"/>
                  </a:lnTo>
                  <a:lnTo>
                    <a:pt x="133" y="1086"/>
                  </a:lnTo>
                  <a:lnTo>
                    <a:pt x="171" y="1085"/>
                  </a:lnTo>
                  <a:lnTo>
                    <a:pt x="209" y="1085"/>
                  </a:lnTo>
                  <a:lnTo>
                    <a:pt x="247" y="1083"/>
                  </a:lnTo>
                  <a:lnTo>
                    <a:pt x="286" y="1083"/>
                  </a:lnTo>
                  <a:lnTo>
                    <a:pt x="326" y="1082"/>
                  </a:lnTo>
                  <a:lnTo>
                    <a:pt x="363" y="1081"/>
                  </a:lnTo>
                  <a:lnTo>
                    <a:pt x="401" y="1079"/>
                  </a:lnTo>
                  <a:lnTo>
                    <a:pt x="438" y="1078"/>
                  </a:lnTo>
                  <a:lnTo>
                    <a:pt x="473" y="1076"/>
                  </a:lnTo>
                  <a:lnTo>
                    <a:pt x="508" y="1075"/>
                  </a:lnTo>
                  <a:lnTo>
                    <a:pt x="540" y="1074"/>
                  </a:lnTo>
                  <a:lnTo>
                    <a:pt x="571" y="1071"/>
                  </a:lnTo>
                  <a:lnTo>
                    <a:pt x="599" y="1069"/>
                  </a:lnTo>
                  <a:lnTo>
                    <a:pt x="611" y="1068"/>
                  </a:lnTo>
                  <a:lnTo>
                    <a:pt x="623" y="1068"/>
                  </a:lnTo>
                  <a:lnTo>
                    <a:pt x="637" y="1068"/>
                  </a:lnTo>
                  <a:lnTo>
                    <a:pt x="651" y="1068"/>
                  </a:lnTo>
                  <a:lnTo>
                    <a:pt x="665" y="1066"/>
                  </a:lnTo>
                  <a:lnTo>
                    <a:pt x="681" y="1066"/>
                  </a:lnTo>
                  <a:lnTo>
                    <a:pt x="696" y="1068"/>
                  </a:lnTo>
                  <a:lnTo>
                    <a:pt x="712" y="1068"/>
                  </a:lnTo>
                  <a:lnTo>
                    <a:pt x="729" y="1068"/>
                  </a:lnTo>
                  <a:lnTo>
                    <a:pt x="744" y="1068"/>
                  </a:lnTo>
                  <a:lnTo>
                    <a:pt x="761" y="1068"/>
                  </a:lnTo>
                  <a:lnTo>
                    <a:pt x="778" y="1069"/>
                  </a:lnTo>
                  <a:lnTo>
                    <a:pt x="795" y="1069"/>
                  </a:lnTo>
                  <a:lnTo>
                    <a:pt x="812" y="1069"/>
                  </a:lnTo>
                  <a:lnTo>
                    <a:pt x="827" y="1071"/>
                  </a:lnTo>
                  <a:lnTo>
                    <a:pt x="844" y="1071"/>
                  </a:lnTo>
                  <a:lnTo>
                    <a:pt x="975" y="1074"/>
                  </a:lnTo>
                  <a:lnTo>
                    <a:pt x="998" y="1074"/>
                  </a:lnTo>
                  <a:lnTo>
                    <a:pt x="1022" y="1074"/>
                  </a:lnTo>
                  <a:lnTo>
                    <a:pt x="1046" y="1072"/>
                  </a:lnTo>
                  <a:lnTo>
                    <a:pt x="1069" y="1072"/>
                  </a:lnTo>
                  <a:lnTo>
                    <a:pt x="1092" y="1071"/>
                  </a:lnTo>
                  <a:lnTo>
                    <a:pt x="1115" y="1069"/>
                  </a:lnTo>
                  <a:lnTo>
                    <a:pt x="1139" y="1069"/>
                  </a:lnTo>
                  <a:lnTo>
                    <a:pt x="1161" y="1068"/>
                  </a:lnTo>
                  <a:lnTo>
                    <a:pt x="1215" y="1065"/>
                  </a:lnTo>
                  <a:lnTo>
                    <a:pt x="1220" y="1064"/>
                  </a:lnTo>
                  <a:lnTo>
                    <a:pt x="1223" y="1061"/>
                  </a:lnTo>
                  <a:lnTo>
                    <a:pt x="1226" y="1057"/>
                  </a:lnTo>
                  <a:lnTo>
                    <a:pt x="1227" y="1051"/>
                  </a:lnTo>
                  <a:lnTo>
                    <a:pt x="1229" y="953"/>
                  </a:lnTo>
                  <a:lnTo>
                    <a:pt x="1227" y="840"/>
                  </a:lnTo>
                  <a:lnTo>
                    <a:pt x="1226" y="725"/>
                  </a:lnTo>
                  <a:lnTo>
                    <a:pt x="1223" y="614"/>
                  </a:lnTo>
                  <a:lnTo>
                    <a:pt x="1220" y="535"/>
                  </a:lnTo>
                  <a:lnTo>
                    <a:pt x="1219" y="499"/>
                  </a:lnTo>
                  <a:lnTo>
                    <a:pt x="1218" y="444"/>
                  </a:lnTo>
                  <a:lnTo>
                    <a:pt x="1216" y="389"/>
                  </a:lnTo>
                  <a:lnTo>
                    <a:pt x="1213" y="333"/>
                  </a:lnTo>
                  <a:lnTo>
                    <a:pt x="1209" y="278"/>
                  </a:lnTo>
                  <a:lnTo>
                    <a:pt x="1208" y="222"/>
                  </a:lnTo>
                  <a:lnTo>
                    <a:pt x="1208" y="148"/>
                  </a:lnTo>
                  <a:lnTo>
                    <a:pt x="1209" y="73"/>
                  </a:lnTo>
                  <a:lnTo>
                    <a:pt x="1212" y="17"/>
                  </a:lnTo>
                  <a:lnTo>
                    <a:pt x="1212" y="14"/>
                  </a:lnTo>
                  <a:lnTo>
                    <a:pt x="1212" y="11"/>
                  </a:lnTo>
                  <a:lnTo>
                    <a:pt x="1210" y="9"/>
                  </a:lnTo>
                  <a:lnTo>
                    <a:pt x="1209" y="6"/>
                  </a:lnTo>
                  <a:lnTo>
                    <a:pt x="1206" y="3"/>
                  </a:lnTo>
                  <a:lnTo>
                    <a:pt x="1203" y="2"/>
                  </a:lnTo>
                  <a:lnTo>
                    <a:pt x="1201" y="0"/>
                  </a:lnTo>
                  <a:lnTo>
                    <a:pt x="1198" y="0"/>
                  </a:lnTo>
                  <a:lnTo>
                    <a:pt x="1014" y="4"/>
                  </a:lnTo>
                  <a:lnTo>
                    <a:pt x="997" y="4"/>
                  </a:lnTo>
                  <a:lnTo>
                    <a:pt x="979" y="6"/>
                  </a:lnTo>
                  <a:lnTo>
                    <a:pt x="962" y="6"/>
                  </a:lnTo>
                  <a:lnTo>
                    <a:pt x="945" y="6"/>
                  </a:lnTo>
                  <a:lnTo>
                    <a:pt x="927" y="7"/>
                  </a:lnTo>
                  <a:lnTo>
                    <a:pt x="910" y="7"/>
                  </a:lnTo>
                  <a:lnTo>
                    <a:pt x="894" y="7"/>
                  </a:lnTo>
                  <a:lnTo>
                    <a:pt x="878" y="9"/>
                  </a:lnTo>
                  <a:lnTo>
                    <a:pt x="862" y="9"/>
                  </a:lnTo>
                  <a:lnTo>
                    <a:pt x="847" y="9"/>
                  </a:lnTo>
                  <a:lnTo>
                    <a:pt x="831" y="9"/>
                  </a:lnTo>
                  <a:lnTo>
                    <a:pt x="817" y="10"/>
                  </a:lnTo>
                  <a:lnTo>
                    <a:pt x="805" y="10"/>
                  </a:lnTo>
                  <a:lnTo>
                    <a:pt x="792" y="10"/>
                  </a:lnTo>
                  <a:lnTo>
                    <a:pt x="779" y="10"/>
                  </a:lnTo>
                  <a:lnTo>
                    <a:pt x="768" y="10"/>
                  </a:lnTo>
                  <a:lnTo>
                    <a:pt x="664" y="9"/>
                  </a:lnTo>
                  <a:lnTo>
                    <a:pt x="550" y="9"/>
                  </a:lnTo>
                  <a:lnTo>
                    <a:pt x="470" y="7"/>
                  </a:lnTo>
                  <a:lnTo>
                    <a:pt x="448" y="6"/>
                  </a:lnTo>
                  <a:lnTo>
                    <a:pt x="424" y="6"/>
                  </a:lnTo>
                  <a:lnTo>
                    <a:pt x="401" y="4"/>
                  </a:lnTo>
                  <a:lnTo>
                    <a:pt x="380" y="4"/>
                  </a:lnTo>
                  <a:lnTo>
                    <a:pt x="358" y="4"/>
                  </a:lnTo>
                  <a:lnTo>
                    <a:pt x="335" y="4"/>
                  </a:lnTo>
                  <a:lnTo>
                    <a:pt x="314" y="4"/>
                  </a:lnTo>
                  <a:lnTo>
                    <a:pt x="293" y="6"/>
                  </a:lnTo>
                  <a:lnTo>
                    <a:pt x="290" y="6"/>
                  </a:lnTo>
                  <a:lnTo>
                    <a:pt x="285" y="6"/>
                  </a:lnTo>
                  <a:lnTo>
                    <a:pt x="275" y="6"/>
                  </a:lnTo>
                  <a:lnTo>
                    <a:pt x="265" y="4"/>
                  </a:lnTo>
                  <a:lnTo>
                    <a:pt x="254" y="4"/>
                  </a:lnTo>
                  <a:lnTo>
                    <a:pt x="244" y="4"/>
                  </a:lnTo>
                  <a:lnTo>
                    <a:pt x="238" y="4"/>
                  </a:lnTo>
                  <a:lnTo>
                    <a:pt x="236" y="4"/>
                  </a:lnTo>
                  <a:lnTo>
                    <a:pt x="222" y="3"/>
                  </a:lnTo>
                  <a:lnTo>
                    <a:pt x="209" y="3"/>
                  </a:lnTo>
                  <a:lnTo>
                    <a:pt x="195" y="2"/>
                  </a:lnTo>
                  <a:lnTo>
                    <a:pt x="181" y="2"/>
                  </a:lnTo>
                  <a:lnTo>
                    <a:pt x="165" y="3"/>
                  </a:lnTo>
                  <a:lnTo>
                    <a:pt x="151" y="4"/>
                  </a:lnTo>
                  <a:lnTo>
                    <a:pt x="136" y="7"/>
                  </a:lnTo>
                  <a:lnTo>
                    <a:pt x="122" y="11"/>
                  </a:lnTo>
                  <a:lnTo>
                    <a:pt x="118" y="13"/>
                  </a:lnTo>
                  <a:lnTo>
                    <a:pt x="115" y="17"/>
                  </a:lnTo>
                  <a:lnTo>
                    <a:pt x="113" y="21"/>
                  </a:lnTo>
                  <a:lnTo>
                    <a:pt x="112" y="27"/>
                  </a:lnTo>
                  <a:lnTo>
                    <a:pt x="113" y="61"/>
                  </a:lnTo>
                  <a:lnTo>
                    <a:pt x="113" y="107"/>
                  </a:lnTo>
                  <a:lnTo>
                    <a:pt x="113" y="159"/>
                  </a:lnTo>
                  <a:lnTo>
                    <a:pt x="112" y="209"/>
                  </a:lnTo>
                  <a:lnTo>
                    <a:pt x="112" y="280"/>
                  </a:lnTo>
                  <a:lnTo>
                    <a:pt x="116" y="368"/>
                  </a:lnTo>
                  <a:lnTo>
                    <a:pt x="119" y="398"/>
                  </a:lnTo>
                  <a:lnTo>
                    <a:pt x="120" y="427"/>
                  </a:lnTo>
                  <a:lnTo>
                    <a:pt x="122" y="458"/>
                  </a:lnTo>
                  <a:lnTo>
                    <a:pt x="120" y="488"/>
                  </a:lnTo>
                  <a:lnTo>
                    <a:pt x="116" y="566"/>
                  </a:lnTo>
                  <a:lnTo>
                    <a:pt x="116" y="662"/>
                  </a:lnTo>
                  <a:lnTo>
                    <a:pt x="116" y="766"/>
                  </a:lnTo>
                  <a:lnTo>
                    <a:pt x="118" y="867"/>
                  </a:lnTo>
                  <a:lnTo>
                    <a:pt x="119" y="1003"/>
                  </a:lnTo>
                  <a:lnTo>
                    <a:pt x="120" y="1009"/>
                  </a:lnTo>
                  <a:lnTo>
                    <a:pt x="123" y="1015"/>
                  </a:lnTo>
                  <a:lnTo>
                    <a:pt x="129" y="1017"/>
                  </a:lnTo>
                  <a:lnTo>
                    <a:pt x="135" y="1019"/>
                  </a:lnTo>
                  <a:lnTo>
                    <a:pt x="140" y="1017"/>
                  </a:lnTo>
                  <a:lnTo>
                    <a:pt x="144" y="1015"/>
                  </a:lnTo>
                  <a:lnTo>
                    <a:pt x="147" y="1009"/>
                  </a:lnTo>
                  <a:lnTo>
                    <a:pt x="149" y="1003"/>
                  </a:lnTo>
                  <a:lnTo>
                    <a:pt x="149" y="982"/>
                  </a:lnTo>
                  <a:lnTo>
                    <a:pt x="149" y="934"/>
                  </a:lnTo>
                  <a:lnTo>
                    <a:pt x="147" y="887"/>
                  </a:lnTo>
                  <a:lnTo>
                    <a:pt x="147" y="866"/>
                  </a:lnTo>
                  <a:lnTo>
                    <a:pt x="146" y="815"/>
                  </a:lnTo>
                  <a:lnTo>
                    <a:pt x="146" y="762"/>
                  </a:lnTo>
                  <a:lnTo>
                    <a:pt x="144" y="707"/>
                  </a:lnTo>
                  <a:lnTo>
                    <a:pt x="144" y="655"/>
                  </a:lnTo>
                  <a:lnTo>
                    <a:pt x="144" y="608"/>
                  </a:lnTo>
                  <a:lnTo>
                    <a:pt x="146" y="564"/>
                  </a:lnTo>
                  <a:lnTo>
                    <a:pt x="147" y="524"/>
                  </a:lnTo>
                  <a:lnTo>
                    <a:pt x="149" y="490"/>
                  </a:lnTo>
                  <a:lnTo>
                    <a:pt x="150" y="482"/>
                  </a:lnTo>
                  <a:lnTo>
                    <a:pt x="150" y="474"/>
                  </a:lnTo>
                  <a:lnTo>
                    <a:pt x="150" y="465"/>
                  </a:lnTo>
                  <a:lnTo>
                    <a:pt x="150" y="455"/>
                  </a:lnTo>
                  <a:lnTo>
                    <a:pt x="150" y="433"/>
                  </a:lnTo>
                  <a:lnTo>
                    <a:pt x="149" y="410"/>
                  </a:lnTo>
                  <a:lnTo>
                    <a:pt x="147" y="389"/>
                  </a:lnTo>
                  <a:lnTo>
                    <a:pt x="146" y="367"/>
                  </a:lnTo>
                  <a:lnTo>
                    <a:pt x="140" y="280"/>
                  </a:lnTo>
                  <a:lnTo>
                    <a:pt x="142" y="211"/>
                  </a:lnTo>
                  <a:lnTo>
                    <a:pt x="143" y="181"/>
                  </a:lnTo>
                  <a:lnTo>
                    <a:pt x="143" y="150"/>
                  </a:lnTo>
                  <a:lnTo>
                    <a:pt x="143" y="120"/>
                  </a:lnTo>
                  <a:lnTo>
                    <a:pt x="143" y="91"/>
                  </a:lnTo>
                  <a:lnTo>
                    <a:pt x="143" y="76"/>
                  </a:lnTo>
                  <a:lnTo>
                    <a:pt x="143" y="61"/>
                  </a:lnTo>
                  <a:lnTo>
                    <a:pt x="143" y="48"/>
                  </a:lnTo>
                  <a:lnTo>
                    <a:pt x="142" y="37"/>
                  </a:lnTo>
                  <a:lnTo>
                    <a:pt x="153" y="34"/>
                  </a:lnTo>
                  <a:lnTo>
                    <a:pt x="165" y="32"/>
                  </a:lnTo>
                  <a:lnTo>
                    <a:pt x="177" y="31"/>
                  </a:lnTo>
                  <a:lnTo>
                    <a:pt x="188" y="31"/>
                  </a:lnTo>
                  <a:lnTo>
                    <a:pt x="199" y="31"/>
                  </a:lnTo>
                  <a:lnTo>
                    <a:pt x="212" y="31"/>
                  </a:lnTo>
                  <a:lnTo>
                    <a:pt x="223" y="32"/>
                  </a:lnTo>
                  <a:lnTo>
                    <a:pt x="234" y="32"/>
                  </a:lnTo>
                  <a:lnTo>
                    <a:pt x="295" y="35"/>
                  </a:lnTo>
                  <a:lnTo>
                    <a:pt x="316" y="34"/>
                  </a:lnTo>
                  <a:lnTo>
                    <a:pt x="337" y="34"/>
                  </a:lnTo>
                  <a:lnTo>
                    <a:pt x="359" y="34"/>
                  </a:lnTo>
                  <a:lnTo>
                    <a:pt x="380" y="34"/>
                  </a:lnTo>
                  <a:lnTo>
                    <a:pt x="403" y="34"/>
                  </a:lnTo>
                  <a:lnTo>
                    <a:pt x="425" y="34"/>
                  </a:lnTo>
                  <a:lnTo>
                    <a:pt x="448" y="35"/>
                  </a:lnTo>
                  <a:lnTo>
                    <a:pt x="470" y="35"/>
                  </a:lnTo>
                  <a:lnTo>
                    <a:pt x="550" y="38"/>
                  </a:lnTo>
                  <a:lnTo>
                    <a:pt x="664" y="38"/>
                  </a:lnTo>
                  <a:lnTo>
                    <a:pt x="768" y="39"/>
                  </a:lnTo>
                  <a:lnTo>
                    <a:pt x="779" y="39"/>
                  </a:lnTo>
                  <a:lnTo>
                    <a:pt x="792" y="39"/>
                  </a:lnTo>
                  <a:lnTo>
                    <a:pt x="805" y="39"/>
                  </a:lnTo>
                  <a:lnTo>
                    <a:pt x="817" y="39"/>
                  </a:lnTo>
                  <a:lnTo>
                    <a:pt x="831" y="38"/>
                  </a:lnTo>
                  <a:lnTo>
                    <a:pt x="847" y="38"/>
                  </a:lnTo>
                  <a:lnTo>
                    <a:pt x="862" y="38"/>
                  </a:lnTo>
                  <a:lnTo>
                    <a:pt x="878" y="38"/>
                  </a:lnTo>
                  <a:lnTo>
                    <a:pt x="894" y="37"/>
                  </a:lnTo>
                  <a:lnTo>
                    <a:pt x="911" y="37"/>
                  </a:lnTo>
                  <a:lnTo>
                    <a:pt x="928" y="37"/>
                  </a:lnTo>
                  <a:lnTo>
                    <a:pt x="945" y="35"/>
                  </a:lnTo>
                  <a:lnTo>
                    <a:pt x="962" y="35"/>
                  </a:lnTo>
                  <a:lnTo>
                    <a:pt x="980" y="35"/>
                  </a:lnTo>
                  <a:lnTo>
                    <a:pt x="997" y="34"/>
                  </a:lnTo>
                  <a:lnTo>
                    <a:pt x="1015" y="34"/>
                  </a:lnTo>
                  <a:lnTo>
                    <a:pt x="1021" y="34"/>
                  </a:lnTo>
                  <a:lnTo>
                    <a:pt x="1038" y="34"/>
                  </a:lnTo>
                  <a:lnTo>
                    <a:pt x="1062" y="32"/>
                  </a:lnTo>
                  <a:lnTo>
                    <a:pt x="1088" y="32"/>
                  </a:lnTo>
                  <a:lnTo>
                    <a:pt x="1118" y="31"/>
                  </a:lnTo>
                  <a:lnTo>
                    <a:pt x="1144" y="31"/>
                  </a:lnTo>
                  <a:lnTo>
                    <a:pt x="1167" y="30"/>
                  </a:lnTo>
                  <a:lnTo>
                    <a:pt x="1182" y="30"/>
                  </a:lnTo>
                  <a:lnTo>
                    <a:pt x="1181" y="63"/>
                  </a:lnTo>
                  <a:lnTo>
                    <a:pt x="1178" y="104"/>
                  </a:lnTo>
                  <a:lnTo>
                    <a:pt x="1177" y="148"/>
                  </a:lnTo>
                  <a:lnTo>
                    <a:pt x="1177" y="191"/>
                  </a:lnTo>
                  <a:lnTo>
                    <a:pt x="1177" y="218"/>
                  </a:lnTo>
                  <a:lnTo>
                    <a:pt x="1178" y="242"/>
                  </a:lnTo>
                  <a:lnTo>
                    <a:pt x="1178" y="263"/>
                  </a:lnTo>
                  <a:lnTo>
                    <a:pt x="1180" y="281"/>
                  </a:lnTo>
                  <a:lnTo>
                    <a:pt x="1184" y="336"/>
                  </a:lnTo>
                  <a:lnTo>
                    <a:pt x="1187" y="391"/>
                  </a:lnTo>
                  <a:lnTo>
                    <a:pt x="1189" y="445"/>
                  </a:lnTo>
                  <a:lnTo>
                    <a:pt x="1191" y="500"/>
                  </a:lnTo>
                  <a:lnTo>
                    <a:pt x="1191" y="537"/>
                  </a:lnTo>
                  <a:lnTo>
                    <a:pt x="1194" y="615"/>
                  </a:lnTo>
                  <a:lnTo>
                    <a:pt x="1195" y="700"/>
                  </a:lnTo>
                  <a:lnTo>
                    <a:pt x="1198" y="787"/>
                  </a:lnTo>
                  <a:lnTo>
                    <a:pt x="1199" y="875"/>
                  </a:lnTo>
                  <a:lnTo>
                    <a:pt x="1199" y="960"/>
                  </a:lnTo>
                  <a:lnTo>
                    <a:pt x="1199" y="979"/>
                  </a:lnTo>
                  <a:lnTo>
                    <a:pt x="1199" y="999"/>
                  </a:lnTo>
                  <a:lnTo>
                    <a:pt x="1199" y="1019"/>
                  </a:lnTo>
                  <a:lnTo>
                    <a:pt x="1199" y="1037"/>
                  </a:lnTo>
                  <a:lnTo>
                    <a:pt x="1187" y="1037"/>
                  </a:lnTo>
                  <a:lnTo>
                    <a:pt x="1174" y="1037"/>
                  </a:lnTo>
                  <a:lnTo>
                    <a:pt x="1164" y="1038"/>
                  </a:lnTo>
                  <a:lnTo>
                    <a:pt x="1160" y="1038"/>
                  </a:lnTo>
                  <a:lnTo>
                    <a:pt x="1136" y="1040"/>
                  </a:lnTo>
                  <a:lnTo>
                    <a:pt x="1114" y="1040"/>
                  </a:lnTo>
                  <a:lnTo>
                    <a:pt x="1090" y="1041"/>
                  </a:lnTo>
                  <a:lnTo>
                    <a:pt x="1067" y="1043"/>
                  </a:lnTo>
                  <a:lnTo>
                    <a:pt x="1043" y="1044"/>
                  </a:lnTo>
                  <a:lnTo>
                    <a:pt x="1021" y="1044"/>
                  </a:lnTo>
                  <a:lnTo>
                    <a:pt x="997" y="1045"/>
                  </a:lnTo>
                  <a:lnTo>
                    <a:pt x="975" y="1045"/>
                  </a:lnTo>
                  <a:lnTo>
                    <a:pt x="845" y="1043"/>
                  </a:lnTo>
                  <a:lnTo>
                    <a:pt x="828" y="1043"/>
                  </a:lnTo>
                  <a:lnTo>
                    <a:pt x="812" y="1041"/>
                  </a:lnTo>
                  <a:lnTo>
                    <a:pt x="795" y="1041"/>
                  </a:lnTo>
                  <a:lnTo>
                    <a:pt x="778" y="1040"/>
                  </a:lnTo>
                  <a:lnTo>
                    <a:pt x="761" y="1040"/>
                  </a:lnTo>
                  <a:lnTo>
                    <a:pt x="744" y="1040"/>
                  </a:lnTo>
                  <a:lnTo>
                    <a:pt x="727" y="1038"/>
                  </a:lnTo>
                  <a:lnTo>
                    <a:pt x="712" y="1038"/>
                  </a:lnTo>
                  <a:lnTo>
                    <a:pt x="695" y="1038"/>
                  </a:lnTo>
                  <a:lnTo>
                    <a:pt x="680" y="1038"/>
                  </a:lnTo>
                  <a:lnTo>
                    <a:pt x="664" y="1038"/>
                  </a:lnTo>
                  <a:lnTo>
                    <a:pt x="650" y="1038"/>
                  </a:lnTo>
                  <a:lnTo>
                    <a:pt x="635" y="1038"/>
                  </a:lnTo>
                  <a:lnTo>
                    <a:pt x="622" y="1040"/>
                  </a:lnTo>
                  <a:lnTo>
                    <a:pt x="609" y="1040"/>
                  </a:lnTo>
                  <a:lnTo>
                    <a:pt x="597" y="1041"/>
                  </a:lnTo>
                  <a:lnTo>
                    <a:pt x="567" y="1043"/>
                  </a:lnTo>
                  <a:lnTo>
                    <a:pt x="536" y="1044"/>
                  </a:lnTo>
                  <a:lnTo>
                    <a:pt x="503" y="1047"/>
                  </a:lnTo>
                  <a:lnTo>
                    <a:pt x="467" y="1048"/>
                  </a:lnTo>
                  <a:lnTo>
                    <a:pt x="431" y="1050"/>
                  </a:lnTo>
                  <a:lnTo>
                    <a:pt x="393" y="1051"/>
                  </a:lnTo>
                  <a:lnTo>
                    <a:pt x="354" y="1051"/>
                  </a:lnTo>
                  <a:lnTo>
                    <a:pt x="314" y="1052"/>
                  </a:lnTo>
                  <a:lnTo>
                    <a:pt x="275" y="1054"/>
                  </a:lnTo>
                  <a:lnTo>
                    <a:pt x="236" y="1054"/>
                  </a:lnTo>
                  <a:lnTo>
                    <a:pt x="196" y="1055"/>
                  </a:lnTo>
                  <a:lnTo>
                    <a:pt x="157" y="1055"/>
                  </a:lnTo>
                  <a:lnTo>
                    <a:pt x="120" y="1057"/>
                  </a:lnTo>
                  <a:lnTo>
                    <a:pt x="84" y="1057"/>
                  </a:lnTo>
                  <a:lnTo>
                    <a:pt x="49" y="1057"/>
                  </a:lnTo>
                  <a:lnTo>
                    <a:pt x="15" y="1057"/>
                  </a:lnTo>
                  <a:lnTo>
                    <a:pt x="10" y="1058"/>
                  </a:lnTo>
                  <a:lnTo>
                    <a:pt x="4" y="1061"/>
                  </a:lnTo>
                  <a:lnTo>
                    <a:pt x="1" y="1065"/>
                  </a:lnTo>
                  <a:lnTo>
                    <a:pt x="0" y="1071"/>
                  </a:lnTo>
                  <a:lnTo>
                    <a:pt x="0" y="1103"/>
                  </a:lnTo>
                  <a:lnTo>
                    <a:pt x="0" y="1137"/>
                  </a:lnTo>
                  <a:lnTo>
                    <a:pt x="0" y="1172"/>
                  </a:lnTo>
                  <a:lnTo>
                    <a:pt x="1" y="1207"/>
                  </a:lnTo>
                  <a:lnTo>
                    <a:pt x="4" y="1284"/>
                  </a:lnTo>
                  <a:lnTo>
                    <a:pt x="5" y="1290"/>
                  </a:lnTo>
                  <a:lnTo>
                    <a:pt x="8" y="1294"/>
                  </a:lnTo>
                  <a:lnTo>
                    <a:pt x="11" y="1298"/>
                  </a:lnTo>
                  <a:lnTo>
                    <a:pt x="17" y="1300"/>
                  </a:lnTo>
                  <a:lnTo>
                    <a:pt x="26" y="1300"/>
                  </a:lnTo>
                  <a:lnTo>
                    <a:pt x="39" y="1301"/>
                  </a:lnTo>
                  <a:lnTo>
                    <a:pt x="50" y="1301"/>
                  </a:lnTo>
                  <a:lnTo>
                    <a:pt x="64" y="1301"/>
                  </a:lnTo>
                  <a:lnTo>
                    <a:pt x="78" y="1301"/>
                  </a:lnTo>
                  <a:lnTo>
                    <a:pt x="92" y="1300"/>
                  </a:lnTo>
                  <a:lnTo>
                    <a:pt x="108" y="1300"/>
                  </a:lnTo>
                  <a:lnTo>
                    <a:pt x="125" y="1298"/>
                  </a:lnTo>
                  <a:lnTo>
                    <a:pt x="140" y="1298"/>
                  </a:lnTo>
                  <a:lnTo>
                    <a:pt x="157" y="1297"/>
                  </a:lnTo>
                  <a:lnTo>
                    <a:pt x="174" y="1295"/>
                  </a:lnTo>
                  <a:lnTo>
                    <a:pt x="191" y="1295"/>
                  </a:lnTo>
                  <a:lnTo>
                    <a:pt x="208" y="1294"/>
                  </a:lnTo>
                  <a:lnTo>
                    <a:pt x="223" y="1293"/>
                  </a:lnTo>
                  <a:lnTo>
                    <a:pt x="240" y="1291"/>
                  </a:lnTo>
                  <a:lnTo>
                    <a:pt x="255" y="1290"/>
                  </a:lnTo>
                  <a:lnTo>
                    <a:pt x="347" y="1284"/>
                  </a:lnTo>
                  <a:lnTo>
                    <a:pt x="368" y="1283"/>
                  </a:lnTo>
                  <a:lnTo>
                    <a:pt x="390" y="1283"/>
                  </a:lnTo>
                  <a:lnTo>
                    <a:pt x="411" y="1283"/>
                  </a:lnTo>
                  <a:lnTo>
                    <a:pt x="432" y="1281"/>
                  </a:lnTo>
                  <a:lnTo>
                    <a:pt x="453" y="1281"/>
                  </a:lnTo>
                  <a:lnTo>
                    <a:pt x="476" y="1281"/>
                  </a:lnTo>
                  <a:lnTo>
                    <a:pt x="497" y="1283"/>
                  </a:lnTo>
                  <a:lnTo>
                    <a:pt x="518" y="1283"/>
                  </a:lnTo>
                  <a:lnTo>
                    <a:pt x="539" y="1283"/>
                  </a:lnTo>
                  <a:lnTo>
                    <a:pt x="560" y="1284"/>
                  </a:lnTo>
                  <a:lnTo>
                    <a:pt x="581" y="1284"/>
                  </a:lnTo>
                  <a:lnTo>
                    <a:pt x="602" y="1286"/>
                  </a:lnTo>
                  <a:lnTo>
                    <a:pt x="622" y="1286"/>
                  </a:lnTo>
                  <a:lnTo>
                    <a:pt x="643" y="1287"/>
                  </a:lnTo>
                  <a:lnTo>
                    <a:pt x="664" y="1287"/>
                  </a:lnTo>
                  <a:lnTo>
                    <a:pt x="684" y="1288"/>
                  </a:lnTo>
                  <a:lnTo>
                    <a:pt x="715" y="1290"/>
                  </a:lnTo>
                  <a:lnTo>
                    <a:pt x="750" y="1290"/>
                  </a:lnTo>
                  <a:lnTo>
                    <a:pt x="788" y="1291"/>
                  </a:lnTo>
                  <a:lnTo>
                    <a:pt x="828" y="1291"/>
                  </a:lnTo>
                  <a:lnTo>
                    <a:pt x="871" y="1291"/>
                  </a:lnTo>
                  <a:lnTo>
                    <a:pt x="916" y="1291"/>
                  </a:lnTo>
                  <a:lnTo>
                    <a:pt x="960" y="1291"/>
                  </a:lnTo>
                  <a:lnTo>
                    <a:pt x="1005" y="1291"/>
                  </a:lnTo>
                  <a:lnTo>
                    <a:pt x="1050" y="1290"/>
                  </a:lnTo>
                  <a:lnTo>
                    <a:pt x="1095" y="1290"/>
                  </a:lnTo>
                  <a:lnTo>
                    <a:pt x="1139" y="1288"/>
                  </a:lnTo>
                  <a:lnTo>
                    <a:pt x="1181" y="1287"/>
                  </a:lnTo>
                  <a:lnTo>
                    <a:pt x="1220" y="1286"/>
                  </a:lnTo>
                  <a:lnTo>
                    <a:pt x="1257" y="1284"/>
                  </a:lnTo>
                  <a:lnTo>
                    <a:pt x="1289" y="1283"/>
                  </a:lnTo>
                  <a:lnTo>
                    <a:pt x="1319" y="1280"/>
                  </a:lnTo>
                  <a:lnTo>
                    <a:pt x="1324" y="1279"/>
                  </a:lnTo>
                  <a:lnTo>
                    <a:pt x="1328" y="1274"/>
                  </a:lnTo>
                  <a:lnTo>
                    <a:pt x="1331" y="1272"/>
                  </a:lnTo>
                  <a:lnTo>
                    <a:pt x="1333" y="1266"/>
                  </a:lnTo>
                  <a:lnTo>
                    <a:pt x="1333" y="1234"/>
                  </a:lnTo>
                  <a:lnTo>
                    <a:pt x="1333" y="1190"/>
                  </a:lnTo>
                  <a:lnTo>
                    <a:pt x="1333" y="1144"/>
                  </a:lnTo>
                  <a:lnTo>
                    <a:pt x="1333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37259" name="Rectangle 137258"/>
          <p:cNvSpPr/>
          <p:nvPr/>
        </p:nvSpPr>
        <p:spPr>
          <a:xfrm>
            <a:off x="411561" y="5013176"/>
            <a:ext cx="791346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AU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Transparency and Openness are </a:t>
            </a:r>
            <a:r>
              <a:rPr lang="en-AU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not absolutes</a:t>
            </a:r>
          </a:p>
        </p:txBody>
      </p:sp>
    </p:spTree>
    <p:extLst>
      <p:ext uri="{BB962C8B-B14F-4D97-AF65-F5344CB8AC3E}">
        <p14:creationId xmlns:p14="http://schemas.microsoft.com/office/powerpoint/2010/main" val="274824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 PowerPoint template">
  <a:themeElements>
    <a:clrScheme name="Generic PowerPoin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eneric PowerPoint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Generic PowerPoin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PowerPoin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PowerPoin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PowerPoin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6689</TotalTime>
  <Words>576</Words>
  <Application>Microsoft Office PowerPoint</Application>
  <PresentationFormat>On-screen Show (4:3)</PresentationFormat>
  <Paragraphs>124</Paragraphs>
  <Slides>19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Generic PowerPoint template</vt:lpstr>
      <vt:lpstr>Chart</vt:lpstr>
      <vt:lpstr>PowerPoint Presentation</vt:lpstr>
      <vt:lpstr>Outline</vt:lpstr>
      <vt:lpstr>Background</vt:lpstr>
      <vt:lpstr>Transparency, Openness and Accountability</vt:lpstr>
      <vt:lpstr>Scaled Transparency and Openness</vt:lpstr>
      <vt:lpstr>Scaled Transparency and Openness</vt:lpstr>
      <vt:lpstr>Scaled Transparency and Openness</vt:lpstr>
      <vt:lpstr>Scaled Transparency and Openness</vt:lpstr>
      <vt:lpstr>Scaled Transparency and Openness</vt:lpstr>
      <vt:lpstr>Why Transparency and Accountability</vt:lpstr>
      <vt:lpstr>Risks of lack of accountability</vt:lpstr>
      <vt:lpstr>PowerPoint Presentation</vt:lpstr>
      <vt:lpstr>Transparency and Accountability: Nuclear Safeguards</vt:lpstr>
      <vt:lpstr>Transparency and Accountability: Nuclear Safety</vt:lpstr>
      <vt:lpstr>Transparency and Accountability: Nuclear Security</vt:lpstr>
      <vt:lpstr>How to cope with limitations</vt:lpstr>
      <vt:lpstr>Transparency and Accountability: Options</vt:lpstr>
      <vt:lpstr>Transparency and Accountability: Options</vt:lpstr>
      <vt:lpstr>Conclusions</vt:lpstr>
    </vt:vector>
  </TitlesOfParts>
  <Company>Department of Foreign Affairs and Trade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dsorokow</dc:creator>
  <cp:lastModifiedBy>IAEA-USER</cp:lastModifiedBy>
  <cp:revision>486</cp:revision>
  <cp:lastPrinted>2012-08-31T07:40:50Z</cp:lastPrinted>
  <dcterms:created xsi:type="dcterms:W3CDTF">2009-05-13T09:21:54Z</dcterms:created>
  <dcterms:modified xsi:type="dcterms:W3CDTF">2012-09-20T13:24:31Z</dcterms:modified>
</cp:coreProperties>
</file>